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33" r:id="rId1"/>
  </p:sldMasterIdLst>
  <p:sldIdLst>
    <p:sldId id="256" r:id="rId2"/>
    <p:sldId id="259" r:id="rId3"/>
    <p:sldId id="258" r:id="rId4"/>
    <p:sldId id="263" r:id="rId5"/>
    <p:sldId id="261" r:id="rId6"/>
    <p:sldId id="264"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78" d="100"/>
          <a:sy n="78" d="100"/>
        </p:scale>
        <p:origin x="-82" y="-70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877831-9DE3-4318-8E60-A123E7D6C9FA}"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37EB7A-D036-456E-B495-18A786289B2A}" type="slidenum">
              <a:rPr lang="en-US" smtClean="0"/>
              <a:t>‹#›</a:t>
            </a:fld>
            <a:endParaRPr lang="en-US"/>
          </a:p>
        </p:txBody>
      </p:sp>
    </p:spTree>
    <p:extLst>
      <p:ext uri="{BB962C8B-B14F-4D97-AF65-F5344CB8AC3E}">
        <p14:creationId xmlns:p14="http://schemas.microsoft.com/office/powerpoint/2010/main" val="2945093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877831-9DE3-4318-8E60-A123E7D6C9FA}"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37EB7A-D036-456E-B495-18A786289B2A}" type="slidenum">
              <a:rPr lang="en-US" smtClean="0"/>
              <a:t>‹#›</a:t>
            </a:fld>
            <a:endParaRPr lang="en-US"/>
          </a:p>
        </p:txBody>
      </p:sp>
    </p:spTree>
    <p:extLst>
      <p:ext uri="{BB962C8B-B14F-4D97-AF65-F5344CB8AC3E}">
        <p14:creationId xmlns:p14="http://schemas.microsoft.com/office/powerpoint/2010/main" val="2540836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877831-9DE3-4318-8E60-A123E7D6C9FA}"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37EB7A-D036-456E-B495-18A786289B2A}" type="slidenum">
              <a:rPr lang="en-US" smtClean="0"/>
              <a:t>‹#›</a:t>
            </a:fld>
            <a:endParaRPr lang="en-US"/>
          </a:p>
        </p:txBody>
      </p:sp>
    </p:spTree>
    <p:extLst>
      <p:ext uri="{BB962C8B-B14F-4D97-AF65-F5344CB8AC3E}">
        <p14:creationId xmlns:p14="http://schemas.microsoft.com/office/powerpoint/2010/main" val="3880272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877831-9DE3-4318-8E60-A123E7D6C9FA}"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37EB7A-D036-456E-B495-18A786289B2A}" type="slidenum">
              <a:rPr lang="en-US" smtClean="0"/>
              <a:t>‹#›</a:t>
            </a:fld>
            <a:endParaRPr lang="en-US"/>
          </a:p>
        </p:txBody>
      </p:sp>
    </p:spTree>
    <p:extLst>
      <p:ext uri="{BB962C8B-B14F-4D97-AF65-F5344CB8AC3E}">
        <p14:creationId xmlns:p14="http://schemas.microsoft.com/office/powerpoint/2010/main" val="668689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877831-9DE3-4318-8E60-A123E7D6C9FA}"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37EB7A-D036-456E-B495-18A786289B2A}" type="slidenum">
              <a:rPr lang="en-US" smtClean="0"/>
              <a:t>‹#›</a:t>
            </a:fld>
            <a:endParaRPr lang="en-US"/>
          </a:p>
        </p:txBody>
      </p:sp>
    </p:spTree>
    <p:extLst>
      <p:ext uri="{BB962C8B-B14F-4D97-AF65-F5344CB8AC3E}">
        <p14:creationId xmlns:p14="http://schemas.microsoft.com/office/powerpoint/2010/main" val="3217995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877831-9DE3-4318-8E60-A123E7D6C9FA}"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37EB7A-D036-456E-B495-18A786289B2A}" type="slidenum">
              <a:rPr lang="en-US" smtClean="0"/>
              <a:t>‹#›</a:t>
            </a:fld>
            <a:endParaRPr lang="en-US"/>
          </a:p>
        </p:txBody>
      </p:sp>
    </p:spTree>
    <p:extLst>
      <p:ext uri="{BB962C8B-B14F-4D97-AF65-F5344CB8AC3E}">
        <p14:creationId xmlns:p14="http://schemas.microsoft.com/office/powerpoint/2010/main" val="289085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877831-9DE3-4318-8E60-A123E7D6C9FA}" type="datetimeFigureOut">
              <a:rPr lang="en-US" smtClean="0"/>
              <a:t>5/14/2019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37EB7A-D036-456E-B495-18A786289B2A}" type="slidenum">
              <a:rPr lang="en-US" smtClean="0"/>
              <a:t>‹#›</a:t>
            </a:fld>
            <a:endParaRPr lang="en-US"/>
          </a:p>
        </p:txBody>
      </p:sp>
    </p:spTree>
    <p:extLst>
      <p:ext uri="{BB962C8B-B14F-4D97-AF65-F5344CB8AC3E}">
        <p14:creationId xmlns:p14="http://schemas.microsoft.com/office/powerpoint/2010/main" val="2815196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877831-9DE3-4318-8E60-A123E7D6C9FA}" type="datetimeFigureOut">
              <a:rPr lang="en-US" smtClean="0"/>
              <a:t>5/14/2019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37EB7A-D036-456E-B495-18A786289B2A}" type="slidenum">
              <a:rPr lang="en-US" smtClean="0"/>
              <a:t>‹#›</a:t>
            </a:fld>
            <a:endParaRPr lang="en-US"/>
          </a:p>
        </p:txBody>
      </p:sp>
    </p:spTree>
    <p:extLst>
      <p:ext uri="{BB962C8B-B14F-4D97-AF65-F5344CB8AC3E}">
        <p14:creationId xmlns:p14="http://schemas.microsoft.com/office/powerpoint/2010/main" val="1908689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877831-9DE3-4318-8E60-A123E7D6C9FA}" type="datetimeFigureOut">
              <a:rPr lang="en-US" smtClean="0"/>
              <a:t>5/14/2019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37EB7A-D036-456E-B495-18A786289B2A}" type="slidenum">
              <a:rPr lang="en-US" smtClean="0"/>
              <a:t>‹#›</a:t>
            </a:fld>
            <a:endParaRPr lang="en-US"/>
          </a:p>
        </p:txBody>
      </p:sp>
    </p:spTree>
    <p:extLst>
      <p:ext uri="{BB962C8B-B14F-4D97-AF65-F5344CB8AC3E}">
        <p14:creationId xmlns:p14="http://schemas.microsoft.com/office/powerpoint/2010/main" val="2644652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877831-9DE3-4318-8E60-A123E7D6C9FA}"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37EB7A-D036-456E-B495-18A786289B2A}" type="slidenum">
              <a:rPr lang="en-US" smtClean="0"/>
              <a:t>‹#›</a:t>
            </a:fld>
            <a:endParaRPr lang="en-US"/>
          </a:p>
        </p:txBody>
      </p:sp>
    </p:spTree>
    <p:extLst>
      <p:ext uri="{BB962C8B-B14F-4D97-AF65-F5344CB8AC3E}">
        <p14:creationId xmlns:p14="http://schemas.microsoft.com/office/powerpoint/2010/main" val="4029780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877831-9DE3-4318-8E60-A123E7D6C9FA}"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37EB7A-D036-456E-B495-18A786289B2A}" type="slidenum">
              <a:rPr lang="en-US" smtClean="0"/>
              <a:t>‹#›</a:t>
            </a:fld>
            <a:endParaRPr lang="en-US"/>
          </a:p>
        </p:txBody>
      </p:sp>
    </p:spTree>
    <p:extLst>
      <p:ext uri="{BB962C8B-B14F-4D97-AF65-F5344CB8AC3E}">
        <p14:creationId xmlns:p14="http://schemas.microsoft.com/office/powerpoint/2010/main" val="3452458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877831-9DE3-4318-8E60-A123E7D6C9FA}" type="datetimeFigureOut">
              <a:rPr lang="en-US" smtClean="0"/>
              <a:t>5/14/2019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37EB7A-D036-456E-B495-18A786289B2A}" type="slidenum">
              <a:rPr lang="en-US" smtClean="0"/>
              <a:t>‹#›</a:t>
            </a:fld>
            <a:endParaRPr lang="en-US"/>
          </a:p>
        </p:txBody>
      </p:sp>
    </p:spTree>
    <p:extLst>
      <p:ext uri="{BB962C8B-B14F-4D97-AF65-F5344CB8AC3E}">
        <p14:creationId xmlns:p14="http://schemas.microsoft.com/office/powerpoint/2010/main" val="1717347408"/>
      </p:ext>
    </p:extLst>
  </p:cSld>
  <p:clrMap bg1="lt1" tx1="dk1" bg2="lt2" tx2="dk2" accent1="accent1" accent2="accent2" accent3="accent3" accent4="accent4" accent5="accent5" accent6="accent6" hlink="hlink" folHlink="folHlink"/>
  <p:sldLayoutIdLst>
    <p:sldLayoutId id="2147484234" r:id="rId1"/>
    <p:sldLayoutId id="2147484235" r:id="rId2"/>
    <p:sldLayoutId id="2147484236" r:id="rId3"/>
    <p:sldLayoutId id="2147484237" r:id="rId4"/>
    <p:sldLayoutId id="2147484238" r:id="rId5"/>
    <p:sldLayoutId id="2147484239" r:id="rId6"/>
    <p:sldLayoutId id="2147484240" r:id="rId7"/>
    <p:sldLayoutId id="2147484241" r:id="rId8"/>
    <p:sldLayoutId id="2147484242" r:id="rId9"/>
    <p:sldLayoutId id="2147484243" r:id="rId10"/>
    <p:sldLayoutId id="214748424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7000">
              <a:schemeClr val="accent1">
                <a:lumMod val="20000"/>
                <a:lumOff val="80000"/>
              </a:schemeClr>
            </a:gs>
            <a:gs pos="9768">
              <a:srgbClr val="8EADC2"/>
            </a:gs>
            <a:gs pos="0">
              <a:schemeClr val="bg2">
                <a:lumMod val="74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3124" y="292231"/>
            <a:ext cx="11112844" cy="6405131"/>
          </a:xfrm>
          <a:ln>
            <a:solidFill>
              <a:schemeClr val="bg2">
                <a:lumMod val="75000"/>
              </a:schemeClr>
            </a:solidFill>
          </a:ln>
        </p:spPr>
        <p:txBody>
          <a:bodyPr/>
          <a:lstStyle/>
          <a:p>
            <a:endParaRPr lang="en-US" dirty="0" smtClean="0"/>
          </a:p>
          <a:p>
            <a:endParaRPr lang="en-US" dirty="0"/>
          </a:p>
          <a:p>
            <a:endParaRPr lang="en-US" dirty="0" smtClean="0"/>
          </a:p>
          <a:p>
            <a:r>
              <a:rPr lang="en-US" sz="4000" b="1" dirty="0" smtClean="0"/>
              <a:t>Facilities &amp; Sustainability Planning Committee </a:t>
            </a:r>
          </a:p>
          <a:p>
            <a:endParaRPr lang="en-US" sz="3600" b="1" dirty="0" smtClean="0"/>
          </a:p>
          <a:p>
            <a:r>
              <a:rPr lang="en-US" sz="3600" b="1" dirty="0" smtClean="0"/>
              <a:t> Report to Cuyamaca College Council</a:t>
            </a:r>
          </a:p>
          <a:p>
            <a:r>
              <a:rPr lang="en-US" sz="3600" b="1" dirty="0" smtClean="0"/>
              <a:t>May 14, 2019</a:t>
            </a:r>
          </a:p>
          <a:p>
            <a:endParaRPr lang="en-US" dirty="0"/>
          </a:p>
        </p:txBody>
      </p:sp>
    </p:spTree>
    <p:extLst>
      <p:ext uri="{BB962C8B-B14F-4D97-AF65-F5344CB8AC3E}">
        <p14:creationId xmlns:p14="http://schemas.microsoft.com/office/powerpoint/2010/main" val="3947272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46000">
              <a:schemeClr val="accent1">
                <a:lumMod val="20000"/>
                <a:lumOff val="80000"/>
              </a:schemeClr>
            </a:gs>
            <a:gs pos="9768">
              <a:srgbClr val="8EADC2"/>
            </a:gs>
            <a:gs pos="0">
              <a:schemeClr val="bg2">
                <a:lumMod val="74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3124" y="292231"/>
            <a:ext cx="11112844" cy="6405131"/>
          </a:xfrm>
          <a:ln>
            <a:solidFill>
              <a:schemeClr val="bg2">
                <a:lumMod val="75000"/>
              </a:schemeClr>
            </a:solidFill>
          </a:ln>
        </p:spPr>
        <p:txBody>
          <a:bodyPr>
            <a:normAutofit fontScale="85000" lnSpcReduction="20000"/>
          </a:bodyPr>
          <a:lstStyle/>
          <a:p>
            <a:endParaRPr lang="en-US" dirty="0" smtClean="0"/>
          </a:p>
          <a:p>
            <a:endParaRPr lang="en-US" dirty="0"/>
          </a:p>
          <a:p>
            <a:r>
              <a:rPr lang="en-US" sz="4400" b="1" dirty="0" smtClean="0"/>
              <a:t>Charge</a:t>
            </a:r>
          </a:p>
          <a:p>
            <a:endParaRPr lang="en-US" sz="4400" b="1" dirty="0" smtClean="0"/>
          </a:p>
          <a:p>
            <a:pPr algn="l"/>
            <a:r>
              <a:rPr lang="en-US" sz="3100" dirty="0" smtClean="0"/>
              <a:t>F&amp;SPC </a:t>
            </a:r>
            <a:r>
              <a:rPr lang="en-US" sz="3100" dirty="0"/>
              <a:t>works to build and implement an integrated facilities planning model, to ensure the safety and security of the campus and facilities, and to improve the environmental sustainability for the college that enhances the teaching &amp; learning environment to improve student success. </a:t>
            </a:r>
            <a:endParaRPr lang="en-US" sz="3100" dirty="0" smtClean="0"/>
          </a:p>
          <a:p>
            <a:pPr algn="l"/>
            <a:r>
              <a:rPr lang="en-US" sz="3100" dirty="0" smtClean="0"/>
              <a:t>Each </a:t>
            </a:r>
            <a:r>
              <a:rPr lang="en-US" sz="3100" dirty="0"/>
              <a:t>spring semester, the F&amp;SPC will review and rank facilities requests submitted through departmental Program </a:t>
            </a:r>
            <a:r>
              <a:rPr lang="en-US" sz="3100" dirty="0" smtClean="0"/>
              <a:t>Review based </a:t>
            </a:r>
            <a:r>
              <a:rPr lang="en-US" sz="3100" dirty="0"/>
              <a:t>on these rankings, produce a report outlining the recommended college facilities </a:t>
            </a:r>
            <a:r>
              <a:rPr lang="en-US" sz="3100" dirty="0" smtClean="0"/>
              <a:t>priorities. </a:t>
            </a:r>
            <a:r>
              <a:rPr lang="en-US" sz="3100" dirty="0"/>
              <a:t>The F&amp;SPC is also responsible for developing, monitoring and revising the College Facilities Master Plan and the College Sustainability Plan, and making recommendations for implementation. </a:t>
            </a:r>
            <a:endParaRPr lang="en-US" sz="3100" dirty="0" smtClean="0"/>
          </a:p>
          <a:p>
            <a:pPr algn="l"/>
            <a:r>
              <a:rPr lang="en-US" sz="3100" dirty="0" smtClean="0"/>
              <a:t>The </a:t>
            </a:r>
            <a:r>
              <a:rPr lang="en-US" sz="3100" dirty="0"/>
              <a:t>F&amp;SPC reports to the </a:t>
            </a:r>
            <a:r>
              <a:rPr lang="en-US" sz="3100" dirty="0" smtClean="0"/>
              <a:t>ROC, </a:t>
            </a:r>
            <a:r>
              <a:rPr lang="en-US" sz="3100" dirty="0"/>
              <a:t>and serves as a liaison to the Districtwide Facilities Planning Office. The F&amp;SPC is also responsible for developing, assessing, and revising committee goals on an annual basis, and reporting the results to the </a:t>
            </a:r>
            <a:r>
              <a:rPr lang="en-US" sz="3100" dirty="0" smtClean="0"/>
              <a:t>ROC. </a:t>
            </a:r>
            <a:endParaRPr lang="en-US" sz="3100" dirty="0"/>
          </a:p>
          <a:p>
            <a:endParaRPr lang="en-US" sz="3600" b="1" dirty="0" smtClean="0"/>
          </a:p>
        </p:txBody>
      </p:sp>
    </p:spTree>
    <p:extLst>
      <p:ext uri="{BB962C8B-B14F-4D97-AF65-F5344CB8AC3E}">
        <p14:creationId xmlns:p14="http://schemas.microsoft.com/office/powerpoint/2010/main" val="6557716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46000">
              <a:schemeClr val="accent1">
                <a:lumMod val="20000"/>
                <a:lumOff val="80000"/>
              </a:schemeClr>
            </a:gs>
            <a:gs pos="9768">
              <a:srgbClr val="8EADC2"/>
            </a:gs>
            <a:gs pos="0">
              <a:schemeClr val="bg2">
                <a:lumMod val="74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5670" y="292231"/>
            <a:ext cx="11792932" cy="6405131"/>
          </a:xfrm>
          <a:ln>
            <a:solidFill>
              <a:schemeClr val="bg2">
                <a:lumMod val="75000"/>
              </a:schemeClr>
            </a:solidFill>
          </a:ln>
        </p:spPr>
        <p:txBody>
          <a:bodyPr>
            <a:normAutofit/>
          </a:bodyPr>
          <a:lstStyle/>
          <a:p>
            <a:r>
              <a:rPr lang="en-US" sz="4400" b="1" dirty="0" smtClean="0"/>
              <a:t>Composition</a:t>
            </a:r>
          </a:p>
          <a:p>
            <a:endParaRPr lang="en-US" sz="3600" b="1" dirty="0"/>
          </a:p>
        </p:txBody>
      </p:sp>
      <p:graphicFrame>
        <p:nvGraphicFramePr>
          <p:cNvPr id="2" name="Table 1"/>
          <p:cNvGraphicFramePr>
            <a:graphicFrameLocks noGrp="1"/>
          </p:cNvGraphicFramePr>
          <p:nvPr>
            <p:extLst>
              <p:ext uri="{D42A27DB-BD31-4B8C-83A1-F6EECF244321}">
                <p14:modId xmlns:p14="http://schemas.microsoft.com/office/powerpoint/2010/main" val="1813765277"/>
              </p:ext>
            </p:extLst>
          </p:nvPr>
        </p:nvGraphicFramePr>
        <p:xfrm>
          <a:off x="708454" y="1107988"/>
          <a:ext cx="10577384" cy="5589374"/>
        </p:xfrm>
        <a:graphic>
          <a:graphicData uri="http://schemas.openxmlformats.org/drawingml/2006/table">
            <a:tbl>
              <a:tblPr firstRow="1" bandRow="1">
                <a:tableStyleId>{3B4B98B0-60AC-42C2-AFA5-B58CD77FA1E5}</a:tableStyleId>
              </a:tblPr>
              <a:tblGrid>
                <a:gridCol w="2262127"/>
                <a:gridCol w="2124130"/>
                <a:gridCol w="1462608"/>
                <a:gridCol w="1688757"/>
                <a:gridCol w="3039762"/>
              </a:tblGrid>
              <a:tr h="930678">
                <a:tc>
                  <a:txBody>
                    <a:bodyPr/>
                    <a:lstStyle/>
                    <a:p>
                      <a:pPr marL="0" algn="l" defTabSz="914400" rtl="0" eaLnBrk="1" latinLnBrk="0" hangingPunct="1"/>
                      <a:r>
                        <a:rPr lang="en-US" sz="1800" b="0" i="1" kern="1200" dirty="0" smtClean="0"/>
                        <a:t>Co-Chair/Director of Campus</a:t>
                      </a:r>
                      <a:r>
                        <a:rPr lang="en-US" sz="1800" b="0" i="1" kern="1200" baseline="0" dirty="0" smtClean="0"/>
                        <a:t> Facilities</a:t>
                      </a:r>
                      <a:endParaRPr lang="en-US" sz="1800" b="0" i="1" kern="1200" dirty="0">
                        <a:solidFill>
                          <a:schemeClr val="dk1"/>
                        </a:solidFill>
                        <a:latin typeface="+mn-lt"/>
                        <a:ea typeface="+mn-ea"/>
                        <a:cs typeface="+mn-cs"/>
                      </a:endParaRPr>
                    </a:p>
                  </a:txBody>
                  <a:tcPr/>
                </a:tc>
                <a:tc>
                  <a:txBody>
                    <a:bodyPr/>
                    <a:lstStyle/>
                    <a:p>
                      <a:pPr marL="0" algn="l" defTabSz="914400" rtl="0" eaLnBrk="1" latinLnBrk="0" hangingPunct="1"/>
                      <a:r>
                        <a:rPr lang="en-US" sz="1800" b="0" kern="1200" dirty="0" smtClean="0"/>
                        <a:t>Francisco Gonzalez</a:t>
                      </a:r>
                      <a:endParaRPr lang="en-US" sz="1800" b="0" kern="1200" dirty="0">
                        <a:solidFill>
                          <a:schemeClr val="dk1"/>
                        </a:solidFill>
                        <a:latin typeface="+mn-lt"/>
                        <a:ea typeface="+mn-ea"/>
                        <a:cs typeface="+mn-cs"/>
                      </a:endParaRPr>
                    </a:p>
                  </a:txBody>
                  <a:tcPr/>
                </a:tc>
                <a:tc>
                  <a:txBody>
                    <a:bodyPr/>
                    <a:lstStyle/>
                    <a:p>
                      <a:pPr marL="0" algn="l" defTabSz="914400" rtl="0" eaLnBrk="1" latinLnBrk="0" hangingPunct="1"/>
                      <a:endParaRPr lang="en-US" sz="1800" b="0" i="1" kern="1200" dirty="0">
                        <a:solidFill>
                          <a:schemeClr val="dk1"/>
                        </a:solidFill>
                        <a:latin typeface="+mn-lt"/>
                        <a:ea typeface="+mn-ea"/>
                        <a:cs typeface="+mn-cs"/>
                      </a:endParaRPr>
                    </a:p>
                  </a:txBody>
                  <a:tcPr/>
                </a:tc>
                <a:tc>
                  <a:txBody>
                    <a:bodyPr/>
                    <a:lstStyle/>
                    <a:p>
                      <a:pPr marL="0" algn="l" defTabSz="914400" rtl="0" eaLnBrk="1" latinLnBrk="0" hangingPunct="1"/>
                      <a:r>
                        <a:rPr lang="en-US" sz="1800" b="0" i="1" kern="1200" dirty="0" smtClean="0">
                          <a:solidFill>
                            <a:schemeClr val="dk1"/>
                          </a:solidFill>
                          <a:latin typeface="+mn-lt"/>
                          <a:ea typeface="+mn-ea"/>
                          <a:cs typeface="+mn-cs"/>
                        </a:rPr>
                        <a:t>At-Large</a:t>
                      </a:r>
                      <a:r>
                        <a:rPr lang="en-US" sz="1800" b="0" i="1" kern="1200" baseline="0" dirty="0" smtClean="0">
                          <a:solidFill>
                            <a:schemeClr val="dk1"/>
                          </a:solidFill>
                          <a:latin typeface="+mn-lt"/>
                          <a:ea typeface="+mn-ea"/>
                          <a:cs typeface="+mn-cs"/>
                        </a:rPr>
                        <a:t> Faculty</a:t>
                      </a:r>
                      <a:endParaRPr lang="en-US" sz="1800" b="0" i="1" kern="1200" dirty="0">
                        <a:solidFill>
                          <a:schemeClr val="dk1"/>
                        </a:solidFill>
                        <a:latin typeface="+mn-lt"/>
                        <a:ea typeface="+mn-ea"/>
                        <a:cs typeface="+mn-cs"/>
                      </a:endParaRPr>
                    </a:p>
                  </a:txBody>
                  <a:tcPr/>
                </a:tc>
                <a:tc>
                  <a:txBody>
                    <a:bodyPr/>
                    <a:lstStyle/>
                    <a:p>
                      <a:pPr marL="0" algn="l" defTabSz="914400" rtl="0" eaLnBrk="1" latinLnBrk="0" hangingPunct="1"/>
                      <a:r>
                        <a:rPr lang="en-US" sz="1800" b="0" kern="1200" dirty="0" smtClean="0">
                          <a:solidFill>
                            <a:schemeClr val="dk1"/>
                          </a:solidFill>
                          <a:latin typeface="+mn-lt"/>
                          <a:ea typeface="+mn-ea"/>
                          <a:cs typeface="+mn-cs"/>
                        </a:rPr>
                        <a:t>Joe Young</a:t>
                      </a:r>
                      <a:endParaRPr lang="en-US" sz="1800" b="0" kern="1200" dirty="0">
                        <a:solidFill>
                          <a:schemeClr val="dk1"/>
                        </a:solidFill>
                        <a:latin typeface="+mn-lt"/>
                        <a:ea typeface="+mn-ea"/>
                        <a:cs typeface="+mn-cs"/>
                      </a:endParaRPr>
                    </a:p>
                  </a:txBody>
                  <a:tcPr/>
                </a:tc>
              </a:tr>
              <a:tr h="885120">
                <a:tc>
                  <a:txBody>
                    <a:bodyPr/>
                    <a:lstStyle/>
                    <a:p>
                      <a:r>
                        <a:rPr lang="en-US" i="1" dirty="0" smtClean="0"/>
                        <a:t>Faculty Co-Chair/At-Large Faculty</a:t>
                      </a:r>
                      <a:endParaRPr lang="en-US" i="1" dirty="0"/>
                    </a:p>
                  </a:txBody>
                  <a:tcPr/>
                </a:tc>
                <a:tc>
                  <a:txBody>
                    <a:bodyPr/>
                    <a:lstStyle/>
                    <a:p>
                      <a:r>
                        <a:rPr lang="en-US" dirty="0" smtClean="0"/>
                        <a:t>Patrick Thiss</a:t>
                      </a:r>
                      <a:endParaRPr lang="en-US" dirty="0"/>
                    </a:p>
                  </a:txBody>
                  <a:tcPr/>
                </a:tc>
                <a:tc>
                  <a:txBody>
                    <a:bodyPr/>
                    <a:lstStyle/>
                    <a:p>
                      <a:endParaRPr lang="en-US" i="1" dirty="0"/>
                    </a:p>
                  </a:txBody>
                  <a:tcPr/>
                </a:tc>
                <a:tc>
                  <a:txBody>
                    <a:bodyPr/>
                    <a:lstStyle/>
                    <a:p>
                      <a:r>
                        <a:rPr lang="en-US" i="1" dirty="0" smtClean="0"/>
                        <a:t>At-Large Faculty</a:t>
                      </a:r>
                      <a:endParaRPr lang="en-US" i="1" dirty="0"/>
                    </a:p>
                  </a:txBody>
                  <a:tcPr/>
                </a:tc>
                <a:tc>
                  <a:txBody>
                    <a:bodyPr/>
                    <a:lstStyle/>
                    <a:p>
                      <a:r>
                        <a:rPr lang="en-US" dirty="0" smtClean="0"/>
                        <a:t>Marie Ramos</a:t>
                      </a:r>
                      <a:endParaRPr lang="en-US" dirty="0"/>
                    </a:p>
                  </a:txBody>
                  <a:tcPr/>
                </a:tc>
              </a:tr>
              <a:tr h="930678">
                <a:tc>
                  <a:txBody>
                    <a:bodyPr/>
                    <a:lstStyle/>
                    <a:p>
                      <a:r>
                        <a:rPr lang="en-US" i="1" dirty="0" smtClean="0"/>
                        <a:t>VP, Admin Services</a:t>
                      </a:r>
                      <a:endParaRPr lang="en-US" i="1" dirty="0"/>
                    </a:p>
                  </a:txBody>
                  <a:tcPr/>
                </a:tc>
                <a:tc>
                  <a:txBody>
                    <a:bodyPr/>
                    <a:lstStyle/>
                    <a:p>
                      <a:r>
                        <a:rPr lang="en-US" dirty="0" smtClean="0"/>
                        <a:t>Sahar Abushaban</a:t>
                      </a:r>
                      <a:endParaRPr lang="en-US" dirty="0"/>
                    </a:p>
                  </a:txBody>
                  <a:tcPr/>
                </a:tc>
                <a:tc>
                  <a:txBody>
                    <a:bodyPr/>
                    <a:lstStyle/>
                    <a:p>
                      <a:endParaRPr lang="en-US" i="1" dirty="0"/>
                    </a:p>
                  </a:txBody>
                  <a:tcPr/>
                </a:tc>
                <a:tc>
                  <a:txBody>
                    <a:bodyPr/>
                    <a:lstStyle/>
                    <a:p>
                      <a:r>
                        <a:rPr lang="en-US" i="1" dirty="0" smtClean="0"/>
                        <a:t>At-Large</a:t>
                      </a:r>
                      <a:r>
                        <a:rPr lang="en-US" i="1" baseline="0" dirty="0" smtClean="0"/>
                        <a:t> </a:t>
                      </a:r>
                    </a:p>
                    <a:p>
                      <a:r>
                        <a:rPr lang="en-US" i="1" baseline="0" dirty="0" smtClean="0"/>
                        <a:t>Classified</a:t>
                      </a:r>
                      <a:endParaRPr lang="en-US" i="1" dirty="0"/>
                    </a:p>
                  </a:txBody>
                  <a:tcPr/>
                </a:tc>
                <a:tc>
                  <a:txBody>
                    <a:bodyPr/>
                    <a:lstStyle/>
                    <a:p>
                      <a:r>
                        <a:rPr lang="en-US" dirty="0" smtClean="0"/>
                        <a:t>Bryan Cooper</a:t>
                      </a:r>
                      <a:endParaRPr lang="en-US" dirty="0"/>
                    </a:p>
                  </a:txBody>
                  <a:tcPr/>
                </a:tc>
              </a:tr>
              <a:tr h="1145449">
                <a:tc>
                  <a:txBody>
                    <a:bodyPr/>
                    <a:lstStyle/>
                    <a:p>
                      <a:r>
                        <a:rPr lang="en-US" i="1" dirty="0" smtClean="0"/>
                        <a:t>Sr. Director, District Facilities</a:t>
                      </a:r>
                      <a:endParaRPr lang="en-US" i="1" dirty="0"/>
                    </a:p>
                  </a:txBody>
                  <a:tcPr/>
                </a:tc>
                <a:tc>
                  <a:txBody>
                    <a:bodyPr/>
                    <a:lstStyle/>
                    <a:p>
                      <a:r>
                        <a:rPr lang="en-US" dirty="0" smtClean="0"/>
                        <a:t>Ken Emmons</a:t>
                      </a:r>
                      <a:endParaRPr lang="en-US" dirty="0"/>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At-Large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Classified</a:t>
                      </a:r>
                    </a:p>
                    <a:p>
                      <a:endParaRPr lang="en-US" dirty="0"/>
                    </a:p>
                  </a:txBody>
                  <a:tcPr/>
                </a:tc>
                <a:tc>
                  <a:txBody>
                    <a:bodyPr/>
                    <a:lstStyle/>
                    <a:p>
                      <a:r>
                        <a:rPr lang="en-US" dirty="0" smtClean="0"/>
                        <a:t>Vacant</a:t>
                      </a:r>
                    </a:p>
                    <a:p>
                      <a:endParaRPr lang="en-US" dirty="0"/>
                    </a:p>
                  </a:txBody>
                  <a:tcPr/>
                </a:tc>
              </a:tr>
              <a:tr h="1697449">
                <a:tc>
                  <a:txBody>
                    <a:bodyPr/>
                    <a:lstStyle/>
                    <a:p>
                      <a:r>
                        <a:rPr lang="en-US" i="1" dirty="0" smtClean="0"/>
                        <a:t>ASGCC</a:t>
                      </a:r>
                      <a:endParaRPr lang="en-US" i="1" dirty="0"/>
                    </a:p>
                  </a:txBody>
                  <a:tcPr/>
                </a:tc>
                <a:tc>
                  <a:txBody>
                    <a:bodyPr/>
                    <a:lstStyle/>
                    <a:p>
                      <a:r>
                        <a:rPr lang="en-US" dirty="0" err="1" smtClean="0"/>
                        <a:t>Ahiram</a:t>
                      </a:r>
                      <a:r>
                        <a:rPr lang="en-US" dirty="0" smtClean="0"/>
                        <a:t> Duran</a:t>
                      </a:r>
                      <a:endParaRPr lang="en-US" dirty="0"/>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Resources:</a:t>
                      </a:r>
                    </a:p>
                    <a:p>
                      <a:endParaRPr lang="en-US" dirty="0"/>
                    </a:p>
                  </a:txBody>
                  <a:tcPr/>
                </a:tc>
                <a:tc>
                  <a:txBody>
                    <a:bodyPr/>
                    <a:lstStyle/>
                    <a:p>
                      <a:r>
                        <a:rPr lang="en-US" dirty="0" smtClean="0"/>
                        <a:t>Mike Crume</a:t>
                      </a:r>
                    </a:p>
                    <a:p>
                      <a:r>
                        <a:rPr lang="en-US" dirty="0" smtClean="0"/>
                        <a:t>Jacqueline</a:t>
                      </a:r>
                      <a:r>
                        <a:rPr lang="en-US" baseline="0" dirty="0" smtClean="0"/>
                        <a:t> </a:t>
                      </a:r>
                      <a:r>
                        <a:rPr lang="en-US" dirty="0" smtClean="0"/>
                        <a:t>Hall</a:t>
                      </a:r>
                    </a:p>
                    <a:p>
                      <a:r>
                        <a:rPr lang="en-US" dirty="0" smtClean="0"/>
                        <a:t>Jamillah Bakr</a:t>
                      </a:r>
                    </a:p>
                    <a:p>
                      <a:r>
                        <a:rPr lang="en-US" dirty="0" smtClean="0"/>
                        <a:t>Tyla Montgomery</a:t>
                      </a:r>
                    </a:p>
                    <a:p>
                      <a:r>
                        <a:rPr lang="en-US" dirty="0" smtClean="0"/>
                        <a:t>Melanie Robert</a:t>
                      </a:r>
                      <a:endParaRPr lang="en-US" dirty="0"/>
                    </a:p>
                  </a:txBody>
                  <a:tcPr/>
                </a:tc>
              </a:tr>
            </a:tbl>
          </a:graphicData>
        </a:graphic>
      </p:graphicFrame>
    </p:spTree>
    <p:extLst>
      <p:ext uri="{BB962C8B-B14F-4D97-AF65-F5344CB8AC3E}">
        <p14:creationId xmlns:p14="http://schemas.microsoft.com/office/powerpoint/2010/main" val="2917154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3124" y="292231"/>
            <a:ext cx="11112844" cy="6405131"/>
          </a:xfrm>
          <a:ln>
            <a:solidFill>
              <a:schemeClr val="bg2">
                <a:lumMod val="75000"/>
              </a:schemeClr>
            </a:solidFill>
          </a:ln>
        </p:spPr>
        <p:txBody>
          <a:bodyPr>
            <a:normAutofit/>
          </a:bodyPr>
          <a:lstStyle/>
          <a:p>
            <a:endParaRPr lang="en-US" dirty="0"/>
          </a:p>
          <a:p>
            <a:r>
              <a:rPr lang="en-US" sz="4400" b="1" dirty="0" smtClean="0"/>
              <a:t>Facilities Requests Rubric</a:t>
            </a:r>
          </a:p>
          <a:p>
            <a:pPr marL="571500" indent="-571500" algn="l">
              <a:buFont typeface="Arial" panose="020B0604020202020204" pitchFamily="34" charset="0"/>
              <a:buChar char="•"/>
            </a:pPr>
            <a:endParaRPr lang="en-US" sz="3200" b="1" dirty="0" smtClean="0"/>
          </a:p>
          <a:p>
            <a:pPr marL="571500" indent="-571500" algn="l">
              <a:buFont typeface="Arial" panose="020B0604020202020204" pitchFamily="34" charset="0"/>
              <a:buChar char="•"/>
            </a:pPr>
            <a:r>
              <a:rPr lang="en-US" sz="3200" dirty="0" smtClean="0"/>
              <a:t>Support College Mission/Strategic Plan</a:t>
            </a:r>
          </a:p>
          <a:p>
            <a:pPr marL="571500" indent="-571500" algn="l">
              <a:buFont typeface="Arial" panose="020B0604020202020204" pitchFamily="34" charset="0"/>
              <a:buChar char="•"/>
            </a:pPr>
            <a:endParaRPr lang="en-US" sz="3200" dirty="0" smtClean="0"/>
          </a:p>
          <a:p>
            <a:pPr marL="571500" indent="-571500" algn="l">
              <a:buFont typeface="Arial" panose="020B0604020202020204" pitchFamily="34" charset="0"/>
              <a:buChar char="•"/>
            </a:pPr>
            <a:r>
              <a:rPr lang="en-US" sz="3200" dirty="0" smtClean="0"/>
              <a:t>Health/Safety/Security Issues</a:t>
            </a:r>
          </a:p>
          <a:p>
            <a:pPr marL="571500" indent="-571500" algn="l">
              <a:buFont typeface="Arial" panose="020B0604020202020204" pitchFamily="34" charset="0"/>
              <a:buChar char="•"/>
            </a:pPr>
            <a:endParaRPr lang="en-US" sz="3200" dirty="0" smtClean="0"/>
          </a:p>
          <a:p>
            <a:pPr marL="571500" indent="-571500" algn="l">
              <a:buFont typeface="Arial" panose="020B0604020202020204" pitchFamily="34" charset="0"/>
              <a:buChar char="•"/>
            </a:pPr>
            <a:r>
              <a:rPr lang="en-US" sz="3200" dirty="0" smtClean="0"/>
              <a:t>Growth of department/work area</a:t>
            </a:r>
          </a:p>
          <a:p>
            <a:pPr marL="571500" indent="-571500" algn="l">
              <a:buFont typeface="Arial" panose="020B0604020202020204" pitchFamily="34" charset="0"/>
              <a:buChar char="•"/>
            </a:pPr>
            <a:endParaRPr lang="en-US" sz="3200" dirty="0" smtClean="0"/>
          </a:p>
          <a:p>
            <a:pPr marL="571500" indent="-571500" algn="l">
              <a:buFont typeface="Arial" panose="020B0604020202020204" pitchFamily="34" charset="0"/>
              <a:buChar char="•"/>
            </a:pPr>
            <a:r>
              <a:rPr lang="en-US" sz="3200" dirty="0" smtClean="0"/>
              <a:t>Demonstrate need for continuous quality improvement of department/work area</a:t>
            </a:r>
          </a:p>
        </p:txBody>
      </p:sp>
    </p:spTree>
    <p:extLst>
      <p:ext uri="{BB962C8B-B14F-4D97-AF65-F5344CB8AC3E}">
        <p14:creationId xmlns:p14="http://schemas.microsoft.com/office/powerpoint/2010/main" val="2581284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3124" y="197963"/>
            <a:ext cx="11246942" cy="6589336"/>
          </a:xfrm>
          <a:ln>
            <a:solidFill>
              <a:schemeClr val="bg2">
                <a:lumMod val="75000"/>
              </a:schemeClr>
            </a:solidFill>
          </a:ln>
        </p:spPr>
        <p:txBody>
          <a:bodyPr>
            <a:normAutofit/>
          </a:bodyPr>
          <a:lstStyle/>
          <a:p>
            <a:endParaRPr lang="en-US" sz="4400" b="1" dirty="0" smtClean="0"/>
          </a:p>
          <a:p>
            <a:r>
              <a:rPr lang="en-US" sz="4400" b="1" dirty="0" smtClean="0"/>
              <a:t>2018-19 Facilities Ranked Requests</a:t>
            </a:r>
          </a:p>
          <a:p>
            <a:pPr marL="571500" indent="-571500" algn="l">
              <a:buFont typeface="Arial" panose="020B0604020202020204" pitchFamily="34" charset="0"/>
              <a:buChar char="•"/>
            </a:pPr>
            <a:endParaRPr lang="en-US" sz="3200" b="1" dirty="0" smtClean="0"/>
          </a:p>
          <a:p>
            <a:pPr marL="571500" indent="-571500" algn="l">
              <a:buFont typeface="Arial" panose="020B0604020202020204" pitchFamily="34" charset="0"/>
              <a:buChar char="•"/>
            </a:pPr>
            <a:endParaRPr lang="en-US" sz="2800" dirty="0" smtClean="0"/>
          </a:p>
        </p:txBody>
      </p:sp>
      <p:graphicFrame>
        <p:nvGraphicFramePr>
          <p:cNvPr id="2" name="Table 1"/>
          <p:cNvGraphicFramePr>
            <a:graphicFrameLocks noGrp="1"/>
          </p:cNvGraphicFramePr>
          <p:nvPr>
            <p:extLst>
              <p:ext uri="{D42A27DB-BD31-4B8C-83A1-F6EECF244321}">
                <p14:modId xmlns:p14="http://schemas.microsoft.com/office/powerpoint/2010/main" val="2552029191"/>
              </p:ext>
            </p:extLst>
          </p:nvPr>
        </p:nvGraphicFramePr>
        <p:xfrm>
          <a:off x="1086832" y="1846083"/>
          <a:ext cx="10062590" cy="4265078"/>
        </p:xfrm>
        <a:graphic>
          <a:graphicData uri="http://schemas.openxmlformats.org/drawingml/2006/table">
            <a:tbl>
              <a:tblPr firstRow="1" bandRow="1">
                <a:tableStyleId>{5C22544A-7EE6-4342-B048-85BDC9FD1C3A}</a:tableStyleId>
              </a:tblPr>
              <a:tblGrid>
                <a:gridCol w="1003431">
                  <a:extLst>
                    <a:ext uri="{9D8B030D-6E8A-4147-A177-3AD203B41FA5}">
                      <a16:colId xmlns:a16="http://schemas.microsoft.com/office/drawing/2014/main" xmlns="" val="20000"/>
                    </a:ext>
                  </a:extLst>
                </a:gridCol>
                <a:gridCol w="2092751">
                  <a:extLst>
                    <a:ext uri="{9D8B030D-6E8A-4147-A177-3AD203B41FA5}">
                      <a16:colId xmlns:a16="http://schemas.microsoft.com/office/drawing/2014/main" xmlns="" val="20001"/>
                    </a:ext>
                  </a:extLst>
                </a:gridCol>
                <a:gridCol w="6966408">
                  <a:extLst>
                    <a:ext uri="{9D8B030D-6E8A-4147-A177-3AD203B41FA5}">
                      <a16:colId xmlns:a16="http://schemas.microsoft.com/office/drawing/2014/main" xmlns="" val="20002"/>
                    </a:ext>
                  </a:extLst>
                </a:gridCol>
              </a:tblGrid>
              <a:tr h="424598">
                <a:tc>
                  <a:txBody>
                    <a:bodyPr/>
                    <a:lstStyle/>
                    <a:p>
                      <a:r>
                        <a:rPr lang="en-US" dirty="0" smtClean="0"/>
                        <a:t>Ranking</a:t>
                      </a:r>
                      <a:endParaRPr lang="en-US" dirty="0"/>
                    </a:p>
                  </a:txBody>
                  <a:tcPr/>
                </a:tc>
                <a:tc>
                  <a:txBody>
                    <a:bodyPr/>
                    <a:lstStyle/>
                    <a:p>
                      <a:r>
                        <a:rPr lang="en-US" dirty="0" smtClean="0"/>
                        <a:t>Department</a:t>
                      </a:r>
                      <a:endParaRPr lang="en-US" dirty="0"/>
                    </a:p>
                  </a:txBody>
                  <a:tcPr/>
                </a:tc>
                <a:tc>
                  <a:txBody>
                    <a:bodyPr/>
                    <a:lstStyle/>
                    <a:p>
                      <a:r>
                        <a:rPr lang="en-US" dirty="0" smtClean="0"/>
                        <a:t>Description</a:t>
                      </a:r>
                      <a:endParaRPr lang="en-US" dirty="0"/>
                    </a:p>
                  </a:txBody>
                  <a:tcPr/>
                </a:tc>
                <a:extLst>
                  <a:ext uri="{0D108BD9-81ED-4DB2-BD59-A6C34878D82A}">
                    <a16:rowId xmlns:a16="http://schemas.microsoft.com/office/drawing/2014/main" xmlns="" val="10000"/>
                  </a:ext>
                </a:extLst>
              </a:tr>
              <a:tr h="376016">
                <a:tc>
                  <a:txBody>
                    <a:bodyPr/>
                    <a:lstStyle/>
                    <a:p>
                      <a:r>
                        <a:rPr lang="en-US" dirty="0" smtClean="0"/>
                        <a:t>1</a:t>
                      </a:r>
                      <a:endParaRPr lang="en-US" dirty="0"/>
                    </a:p>
                  </a:txBody>
                  <a:tcPr/>
                </a:tc>
                <a:tc>
                  <a:txBody>
                    <a:bodyPr/>
                    <a:lstStyle/>
                    <a:p>
                      <a:r>
                        <a:rPr lang="en-US" dirty="0" smtClean="0"/>
                        <a:t>ANTH &amp; POSC</a:t>
                      </a:r>
                      <a:endParaRPr lang="en-US" dirty="0"/>
                    </a:p>
                  </a:txBody>
                  <a:tcPr/>
                </a:tc>
                <a:tc>
                  <a:txBody>
                    <a:bodyPr/>
                    <a:lstStyle/>
                    <a:p>
                      <a:r>
                        <a:rPr lang="en-US" dirty="0" smtClean="0"/>
                        <a:t>Round tables that can seat 4-8 people to seat up to 50 students</a:t>
                      </a:r>
                    </a:p>
                    <a:p>
                      <a:endParaRPr lang="en-US" dirty="0"/>
                    </a:p>
                  </a:txBody>
                  <a:tcPr/>
                </a:tc>
                <a:extLst>
                  <a:ext uri="{0D108BD9-81ED-4DB2-BD59-A6C34878D82A}">
                    <a16:rowId xmlns:a16="http://schemas.microsoft.com/office/drawing/2014/main" xmlns="" val="10001"/>
                  </a:ext>
                </a:extLst>
              </a:tr>
              <a:tr h="376016">
                <a:tc>
                  <a:txBody>
                    <a:bodyPr/>
                    <a:lstStyle/>
                    <a:p>
                      <a:r>
                        <a:rPr lang="en-US" dirty="0" smtClean="0"/>
                        <a:t>2</a:t>
                      </a:r>
                      <a:endParaRPr lang="en-US" dirty="0"/>
                    </a:p>
                  </a:txBody>
                  <a:tcPr/>
                </a:tc>
                <a:tc>
                  <a:txBody>
                    <a:bodyPr/>
                    <a:lstStyle/>
                    <a:p>
                      <a:r>
                        <a:rPr lang="en-US" dirty="0" smtClean="0"/>
                        <a:t>Art</a:t>
                      </a:r>
                      <a:endParaRPr lang="en-US" dirty="0"/>
                    </a:p>
                  </a:txBody>
                  <a:tcPr/>
                </a:tc>
                <a:tc>
                  <a:txBody>
                    <a:bodyPr/>
                    <a:lstStyle/>
                    <a:p>
                      <a:r>
                        <a:rPr lang="en-US" dirty="0" smtClean="0"/>
                        <a:t>25 industrial</a:t>
                      </a:r>
                      <a:r>
                        <a:rPr lang="en-US" baseline="0" dirty="0" smtClean="0"/>
                        <a:t> packing tables and chairs for heavy construction/art projects</a:t>
                      </a:r>
                      <a:endParaRPr lang="en-US" dirty="0"/>
                    </a:p>
                  </a:txBody>
                  <a:tcPr/>
                </a:tc>
                <a:extLst>
                  <a:ext uri="{0D108BD9-81ED-4DB2-BD59-A6C34878D82A}">
                    <a16:rowId xmlns:a16="http://schemas.microsoft.com/office/drawing/2014/main" xmlns="" val="10002"/>
                  </a:ext>
                </a:extLst>
              </a:tr>
              <a:tr h="376016">
                <a:tc>
                  <a:txBody>
                    <a:bodyPr/>
                    <a:lstStyle/>
                    <a:p>
                      <a:r>
                        <a:rPr lang="en-US" dirty="0" smtClean="0"/>
                        <a:t>3</a:t>
                      </a:r>
                      <a:endParaRPr lang="en-US" dirty="0"/>
                    </a:p>
                  </a:txBody>
                  <a:tcPr/>
                </a:tc>
                <a:tc>
                  <a:txBody>
                    <a:bodyPr/>
                    <a:lstStyle/>
                    <a:p>
                      <a:r>
                        <a:rPr lang="en-US" dirty="0" smtClean="0"/>
                        <a:t>Library</a:t>
                      </a:r>
                      <a:endParaRPr lang="en-US" dirty="0"/>
                    </a:p>
                  </a:txBody>
                  <a:tcPr/>
                </a:tc>
                <a:tc>
                  <a:txBody>
                    <a:bodyPr/>
                    <a:lstStyle/>
                    <a:p>
                      <a:r>
                        <a:rPr lang="en-US" dirty="0" smtClean="0"/>
                        <a:t>Replace old blinds in C-210 and</a:t>
                      </a:r>
                      <a:r>
                        <a:rPr lang="en-US" baseline="0" dirty="0" smtClean="0"/>
                        <a:t> C-223</a:t>
                      </a:r>
                    </a:p>
                    <a:p>
                      <a:endParaRPr lang="en-US" dirty="0"/>
                    </a:p>
                  </a:txBody>
                  <a:tcPr/>
                </a:tc>
                <a:extLst>
                  <a:ext uri="{0D108BD9-81ED-4DB2-BD59-A6C34878D82A}">
                    <a16:rowId xmlns:a16="http://schemas.microsoft.com/office/drawing/2014/main" xmlns="" val="10003"/>
                  </a:ext>
                </a:extLst>
              </a:tr>
              <a:tr h="376016">
                <a:tc>
                  <a:txBody>
                    <a:bodyPr/>
                    <a:lstStyle/>
                    <a:p>
                      <a:r>
                        <a:rPr lang="en-US" dirty="0" smtClean="0"/>
                        <a:t>3</a:t>
                      </a:r>
                      <a:endParaRPr lang="en-US" dirty="0"/>
                    </a:p>
                  </a:txBody>
                  <a:tcPr/>
                </a:tc>
                <a:tc>
                  <a:txBody>
                    <a:bodyPr/>
                    <a:lstStyle/>
                    <a:p>
                      <a:r>
                        <a:rPr lang="en-US" dirty="0" smtClean="0"/>
                        <a:t>Math</a:t>
                      </a:r>
                      <a:endParaRPr lang="en-US" dirty="0"/>
                    </a:p>
                  </a:txBody>
                  <a:tcPr/>
                </a:tc>
                <a:tc>
                  <a:txBody>
                    <a:bodyPr/>
                    <a:lstStyle/>
                    <a:p>
                      <a:r>
                        <a:rPr lang="en-US" dirty="0" smtClean="0"/>
                        <a:t>Renovating office H-136 so it opens from the STEM Center</a:t>
                      </a:r>
                    </a:p>
                    <a:p>
                      <a:endParaRPr lang="en-US" dirty="0"/>
                    </a:p>
                  </a:txBody>
                  <a:tcPr/>
                </a:tc>
                <a:extLst>
                  <a:ext uri="{0D108BD9-81ED-4DB2-BD59-A6C34878D82A}">
                    <a16:rowId xmlns:a16="http://schemas.microsoft.com/office/drawing/2014/main" xmlns="" val="10004"/>
                  </a:ext>
                </a:extLst>
              </a:tr>
              <a:tr h="376016">
                <a:tc>
                  <a:txBody>
                    <a:bodyPr/>
                    <a:lstStyle/>
                    <a:p>
                      <a:r>
                        <a:rPr lang="en-US" dirty="0" smtClean="0"/>
                        <a:t>4</a:t>
                      </a:r>
                      <a:endParaRPr lang="en-US" dirty="0"/>
                    </a:p>
                  </a:txBody>
                  <a:tcPr/>
                </a:tc>
                <a:tc>
                  <a:txBody>
                    <a:bodyPr/>
                    <a:lstStyle/>
                    <a:p>
                      <a:r>
                        <a:rPr lang="en-US" dirty="0" smtClean="0"/>
                        <a:t>Exercise Science, Athletics</a:t>
                      </a:r>
                      <a:endParaRPr lang="en-US" dirty="0"/>
                    </a:p>
                  </a:txBody>
                  <a:tcPr/>
                </a:tc>
                <a:tc>
                  <a:txBody>
                    <a:bodyPr/>
                    <a:lstStyle/>
                    <a:p>
                      <a:r>
                        <a:rPr lang="en-US" dirty="0" smtClean="0"/>
                        <a:t>Install air conditioner in D-100-Gym</a:t>
                      </a:r>
                      <a:endParaRPr lang="en-US" dirty="0"/>
                    </a:p>
                  </a:txBody>
                  <a:tcPr/>
                </a:tc>
                <a:extLst>
                  <a:ext uri="{0D108BD9-81ED-4DB2-BD59-A6C34878D82A}">
                    <a16:rowId xmlns:a16="http://schemas.microsoft.com/office/drawing/2014/main" xmlns="" val="10005"/>
                  </a:ext>
                </a:extLst>
              </a:tr>
              <a:tr h="376016">
                <a:tc>
                  <a:txBody>
                    <a:bodyPr/>
                    <a:lstStyle/>
                    <a:p>
                      <a:r>
                        <a:rPr lang="en-US" dirty="0" smtClean="0"/>
                        <a:t>5</a:t>
                      </a:r>
                      <a:endParaRPr lang="en-US" dirty="0"/>
                    </a:p>
                  </a:txBody>
                  <a:tcPr/>
                </a:tc>
                <a:tc>
                  <a:txBody>
                    <a:bodyPr/>
                    <a:lstStyle/>
                    <a:p>
                      <a:r>
                        <a:rPr lang="en-US" dirty="0" smtClean="0"/>
                        <a:t>Library</a:t>
                      </a:r>
                      <a:endParaRPr lang="en-US" dirty="0"/>
                    </a:p>
                  </a:txBody>
                  <a:tcPr/>
                </a:tc>
                <a:tc>
                  <a:txBody>
                    <a:bodyPr/>
                    <a:lstStyle/>
                    <a:p>
                      <a:r>
                        <a:rPr lang="en-US" dirty="0" smtClean="0"/>
                        <a:t>Install keycard access on door between C-112 and the back area that houses several staff office (C-127, C-122, etc.)</a:t>
                      </a:r>
                      <a:endParaRPr lang="en-US" dirty="0"/>
                    </a:p>
                  </a:txBody>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2644157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3124" y="197963"/>
            <a:ext cx="11246942" cy="6589336"/>
          </a:xfrm>
          <a:ln>
            <a:solidFill>
              <a:schemeClr val="bg2">
                <a:lumMod val="75000"/>
              </a:schemeClr>
            </a:solidFill>
          </a:ln>
        </p:spPr>
        <p:txBody>
          <a:bodyPr>
            <a:normAutofit/>
          </a:bodyPr>
          <a:lstStyle/>
          <a:p>
            <a:endParaRPr lang="en-US" sz="4400" b="1" dirty="0" smtClean="0"/>
          </a:p>
          <a:p>
            <a:r>
              <a:rPr lang="en-US" sz="4400" b="1" dirty="0" smtClean="0"/>
              <a:t>2018-19 Facilities Ranked Requests</a:t>
            </a:r>
          </a:p>
          <a:p>
            <a:pPr marL="571500" indent="-571500" algn="l">
              <a:buFont typeface="Arial" panose="020B0604020202020204" pitchFamily="34" charset="0"/>
              <a:buChar char="•"/>
            </a:pPr>
            <a:endParaRPr lang="en-US" sz="3200" b="1" dirty="0" smtClean="0"/>
          </a:p>
          <a:p>
            <a:pPr marL="571500" indent="-571500" algn="l">
              <a:buFont typeface="Arial" panose="020B0604020202020204" pitchFamily="34" charset="0"/>
              <a:buChar char="•"/>
            </a:pPr>
            <a:endParaRPr lang="en-US" sz="2800" dirty="0" smtClean="0"/>
          </a:p>
        </p:txBody>
      </p:sp>
      <p:graphicFrame>
        <p:nvGraphicFramePr>
          <p:cNvPr id="2" name="Table 1"/>
          <p:cNvGraphicFramePr>
            <a:graphicFrameLocks noGrp="1"/>
          </p:cNvGraphicFramePr>
          <p:nvPr>
            <p:extLst>
              <p:ext uri="{D42A27DB-BD31-4B8C-83A1-F6EECF244321}">
                <p14:modId xmlns:p14="http://schemas.microsoft.com/office/powerpoint/2010/main" val="3744566665"/>
              </p:ext>
            </p:extLst>
          </p:nvPr>
        </p:nvGraphicFramePr>
        <p:xfrm>
          <a:off x="1086832" y="1846083"/>
          <a:ext cx="10062590" cy="4539398"/>
        </p:xfrm>
        <a:graphic>
          <a:graphicData uri="http://schemas.openxmlformats.org/drawingml/2006/table">
            <a:tbl>
              <a:tblPr firstRow="1" bandRow="1">
                <a:tableStyleId>{5C22544A-7EE6-4342-B048-85BDC9FD1C3A}</a:tableStyleId>
              </a:tblPr>
              <a:tblGrid>
                <a:gridCol w="1003431">
                  <a:extLst>
                    <a:ext uri="{9D8B030D-6E8A-4147-A177-3AD203B41FA5}">
                      <a16:colId xmlns:a16="http://schemas.microsoft.com/office/drawing/2014/main" xmlns="" val="20000"/>
                    </a:ext>
                  </a:extLst>
                </a:gridCol>
                <a:gridCol w="2092751">
                  <a:extLst>
                    <a:ext uri="{9D8B030D-6E8A-4147-A177-3AD203B41FA5}">
                      <a16:colId xmlns:a16="http://schemas.microsoft.com/office/drawing/2014/main" xmlns="" val="20001"/>
                    </a:ext>
                  </a:extLst>
                </a:gridCol>
                <a:gridCol w="6966408">
                  <a:extLst>
                    <a:ext uri="{9D8B030D-6E8A-4147-A177-3AD203B41FA5}">
                      <a16:colId xmlns:a16="http://schemas.microsoft.com/office/drawing/2014/main" xmlns="" val="20002"/>
                    </a:ext>
                  </a:extLst>
                </a:gridCol>
              </a:tblGrid>
              <a:tr h="424598">
                <a:tc>
                  <a:txBody>
                    <a:bodyPr/>
                    <a:lstStyle/>
                    <a:p>
                      <a:r>
                        <a:rPr lang="en-US" dirty="0" smtClean="0"/>
                        <a:t>Ranking</a:t>
                      </a:r>
                      <a:endParaRPr lang="en-US" dirty="0"/>
                    </a:p>
                  </a:txBody>
                  <a:tcPr/>
                </a:tc>
                <a:tc>
                  <a:txBody>
                    <a:bodyPr/>
                    <a:lstStyle/>
                    <a:p>
                      <a:r>
                        <a:rPr lang="en-US" dirty="0" smtClean="0"/>
                        <a:t>Department</a:t>
                      </a:r>
                      <a:endParaRPr lang="en-US" dirty="0"/>
                    </a:p>
                  </a:txBody>
                  <a:tcPr/>
                </a:tc>
                <a:tc>
                  <a:txBody>
                    <a:bodyPr/>
                    <a:lstStyle/>
                    <a:p>
                      <a:r>
                        <a:rPr lang="en-US" dirty="0" smtClean="0"/>
                        <a:t>Description</a:t>
                      </a:r>
                      <a:endParaRPr lang="en-US" dirty="0"/>
                    </a:p>
                  </a:txBody>
                  <a:tcPr/>
                </a:tc>
                <a:extLst>
                  <a:ext uri="{0D108BD9-81ED-4DB2-BD59-A6C34878D82A}">
                    <a16:rowId xmlns:a16="http://schemas.microsoft.com/office/drawing/2014/main" xmlns="" val="10000"/>
                  </a:ext>
                </a:extLst>
              </a:tr>
              <a:tr h="376016">
                <a:tc>
                  <a:txBody>
                    <a:bodyPr/>
                    <a:lstStyle/>
                    <a:p>
                      <a:r>
                        <a:rPr lang="en-US" dirty="0" smtClean="0"/>
                        <a:t>6</a:t>
                      </a:r>
                      <a:endParaRPr lang="en-US" dirty="0"/>
                    </a:p>
                  </a:txBody>
                  <a:tcPr/>
                </a:tc>
                <a:tc>
                  <a:txBody>
                    <a:bodyPr/>
                    <a:lstStyle/>
                    <a:p>
                      <a:r>
                        <a:rPr lang="en-US" dirty="0" smtClean="0"/>
                        <a:t>Athletics</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Athletics fan support for Track/Soccer</a:t>
                      </a:r>
                      <a:r>
                        <a:rPr lang="en-US" baseline="0" dirty="0" smtClean="0"/>
                        <a:t> facilities to include bathrooms, storage, meeting space, grandstands, and scoreboards</a:t>
                      </a:r>
                      <a:endParaRPr lang="en-US" dirty="0" smtClean="0"/>
                    </a:p>
                    <a:p>
                      <a:endParaRPr lang="en-US" dirty="0"/>
                    </a:p>
                  </a:txBody>
                  <a:tcPr/>
                </a:tc>
                <a:extLst>
                  <a:ext uri="{0D108BD9-81ED-4DB2-BD59-A6C34878D82A}">
                    <a16:rowId xmlns:a16="http://schemas.microsoft.com/office/drawing/2014/main" xmlns="" val="10001"/>
                  </a:ext>
                </a:extLst>
              </a:tr>
              <a:tr h="376016">
                <a:tc>
                  <a:txBody>
                    <a:bodyPr/>
                    <a:lstStyle/>
                    <a:p>
                      <a:r>
                        <a:rPr lang="en-US" dirty="0" smtClean="0"/>
                        <a:t>7</a:t>
                      </a:r>
                      <a:endParaRPr lang="en-US" dirty="0"/>
                    </a:p>
                  </a:txBody>
                  <a:tcPr/>
                </a:tc>
                <a:tc>
                  <a:txBody>
                    <a:bodyPr/>
                    <a:lstStyle/>
                    <a:p>
                      <a:r>
                        <a:rPr lang="en-US" dirty="0" smtClean="0"/>
                        <a:t>CADD Technology</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Dedicate a space for Advanced Manufacturing Technology Lab </a:t>
                      </a:r>
                    </a:p>
                    <a:p>
                      <a:endParaRPr lang="en-US" dirty="0"/>
                    </a:p>
                  </a:txBody>
                  <a:tcPr/>
                </a:tc>
                <a:extLst>
                  <a:ext uri="{0D108BD9-81ED-4DB2-BD59-A6C34878D82A}">
                    <a16:rowId xmlns:a16="http://schemas.microsoft.com/office/drawing/2014/main" xmlns="" val="10002"/>
                  </a:ext>
                </a:extLst>
              </a:tr>
              <a:tr h="376016">
                <a:tc>
                  <a:txBody>
                    <a:bodyPr/>
                    <a:lstStyle/>
                    <a:p>
                      <a:r>
                        <a:rPr lang="en-US" dirty="0" smtClean="0"/>
                        <a:t>8</a:t>
                      </a:r>
                      <a:endParaRPr lang="en-US" dirty="0"/>
                    </a:p>
                  </a:txBody>
                  <a:tcPr/>
                </a:tc>
                <a:tc>
                  <a:txBody>
                    <a:bodyPr/>
                    <a:lstStyle/>
                    <a:p>
                      <a:r>
                        <a:rPr lang="en-US" dirty="0" smtClean="0"/>
                        <a:t>Science &amp; Engineering</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Add second engineering classroom to support engineering students</a:t>
                      </a:r>
                    </a:p>
                    <a:p>
                      <a:endParaRPr lang="en-US" dirty="0"/>
                    </a:p>
                  </a:txBody>
                  <a:tcPr/>
                </a:tc>
                <a:extLst>
                  <a:ext uri="{0D108BD9-81ED-4DB2-BD59-A6C34878D82A}">
                    <a16:rowId xmlns:a16="http://schemas.microsoft.com/office/drawing/2014/main" xmlns="" val="10003"/>
                  </a:ext>
                </a:extLst>
              </a:tr>
              <a:tr h="376016">
                <a:tc>
                  <a:txBody>
                    <a:bodyPr/>
                    <a:lstStyle/>
                    <a:p>
                      <a:r>
                        <a:rPr lang="en-US" dirty="0" smtClean="0"/>
                        <a:t>9</a:t>
                      </a:r>
                      <a:endParaRPr lang="en-US" dirty="0"/>
                    </a:p>
                  </a:txBody>
                  <a:tcPr/>
                </a:tc>
                <a:tc>
                  <a:txBody>
                    <a:bodyPr/>
                    <a:lstStyle/>
                    <a:p>
                      <a:r>
                        <a:rPr lang="en-US" dirty="0" smtClean="0"/>
                        <a:t>Athletics</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Install softball field and</a:t>
                      </a:r>
                      <a:r>
                        <a:rPr lang="en-US" baseline="0" dirty="0" smtClean="0"/>
                        <a:t> support facility </a:t>
                      </a:r>
                      <a:endParaRPr lang="en-US" dirty="0" smtClean="0"/>
                    </a:p>
                    <a:p>
                      <a:endParaRPr lang="en-US" dirty="0"/>
                    </a:p>
                  </a:txBody>
                  <a:tcPr/>
                </a:tc>
                <a:extLst>
                  <a:ext uri="{0D108BD9-81ED-4DB2-BD59-A6C34878D82A}">
                    <a16:rowId xmlns:a16="http://schemas.microsoft.com/office/drawing/2014/main" xmlns="" val="10004"/>
                  </a:ext>
                </a:extLst>
              </a:tr>
              <a:tr h="376016">
                <a:tc>
                  <a:txBody>
                    <a:bodyPr/>
                    <a:lstStyle/>
                    <a:p>
                      <a:r>
                        <a:rPr lang="en-US" dirty="0" smtClean="0"/>
                        <a:t>10</a:t>
                      </a:r>
                      <a:endParaRPr lang="en-US" dirty="0"/>
                    </a:p>
                  </a:txBody>
                  <a:tcPr/>
                </a:tc>
                <a:tc>
                  <a:txBody>
                    <a:bodyPr/>
                    <a:lstStyle/>
                    <a:p>
                      <a:r>
                        <a:rPr lang="en-US" dirty="0" smtClean="0"/>
                        <a:t>History, Social</a:t>
                      </a:r>
                      <a:r>
                        <a:rPr lang="en-US" baseline="0" dirty="0" smtClean="0"/>
                        <a:t> and Behavioral Sciences</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Convert lecture classroom to be an active learning laboratory </a:t>
                      </a:r>
                    </a:p>
                    <a:p>
                      <a:endParaRPr lang="en-US" dirty="0"/>
                    </a:p>
                  </a:txBody>
                  <a:tcPr/>
                </a:tc>
                <a:extLst>
                  <a:ext uri="{0D108BD9-81ED-4DB2-BD59-A6C34878D82A}">
                    <a16:rowId xmlns:a16="http://schemas.microsoft.com/office/drawing/2014/main" xmlns="" val="10005"/>
                  </a:ext>
                </a:extLst>
              </a:tr>
              <a:tr h="376016">
                <a:tc>
                  <a:txBody>
                    <a:bodyPr/>
                    <a:lstStyle/>
                    <a:p>
                      <a:r>
                        <a:rPr lang="en-US" dirty="0" smtClean="0"/>
                        <a:t>11</a:t>
                      </a:r>
                      <a:endParaRPr lang="en-US" dirty="0"/>
                    </a:p>
                  </a:txBody>
                  <a:tcPr/>
                </a:tc>
                <a:tc>
                  <a:txBody>
                    <a:bodyPr/>
                    <a:lstStyle/>
                    <a:p>
                      <a:r>
                        <a:rPr lang="en-US" dirty="0" smtClean="0"/>
                        <a:t>Science &amp; Engineering</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Upgrade</a:t>
                      </a:r>
                      <a:r>
                        <a:rPr lang="en-US" baseline="0" dirty="0" smtClean="0"/>
                        <a:t> of F-408 to be active learning classroom </a:t>
                      </a:r>
                      <a:endParaRPr lang="en-US" dirty="0" smtClean="0"/>
                    </a:p>
                    <a:p>
                      <a:endParaRPr lang="en-US" dirty="0"/>
                    </a:p>
                  </a:txBody>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41864025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181</TotalTime>
  <Words>424</Words>
  <Application>Microsoft Office PowerPoint</Application>
  <PresentationFormat>Custom</PresentationFormat>
  <Paragraphs>97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GCCCD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Sahar Abushaban</dc:creator>
  <cp:lastModifiedBy>Ariane Ahmadian</cp:lastModifiedBy>
  <cp:revision>38</cp:revision>
  <cp:lastPrinted>2019-05-14T18:03:04Z</cp:lastPrinted>
  <dcterms:created xsi:type="dcterms:W3CDTF">2019-05-13T19:55:41Z</dcterms:created>
  <dcterms:modified xsi:type="dcterms:W3CDTF">2019-05-15T02:11:03Z</dcterms:modified>
</cp:coreProperties>
</file>