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3" r:id="rId1"/>
  </p:sldMasterIdLst>
  <p:sldIdLst>
    <p:sldId id="256" r:id="rId2"/>
    <p:sldId id="259" r:id="rId3"/>
    <p:sldId id="258" r:id="rId4"/>
    <p:sldId id="263" r:id="rId5"/>
    <p:sldId id="261" r:id="rId6"/>
    <p:sldId id="264"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8" d="100"/>
          <a:sy n="78" d="100"/>
        </p:scale>
        <p:origin x="-82" y="-7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94509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54083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88027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668689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877831-9DE3-4318-8E60-A123E7D6C9FA}" type="datetimeFigureOut">
              <a:rPr lang="en-US" smtClean="0"/>
              <a:t>5/14/2019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21799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89085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877831-9DE3-4318-8E60-A123E7D6C9FA}" type="datetimeFigureOut">
              <a:rPr lang="en-US" smtClean="0"/>
              <a:t>5/14/2019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81519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877831-9DE3-4318-8E60-A123E7D6C9FA}" type="datetimeFigureOut">
              <a:rPr lang="en-US" smtClean="0"/>
              <a:t>5/14/2019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190868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77831-9DE3-4318-8E60-A123E7D6C9FA}" type="datetimeFigureOut">
              <a:rPr lang="en-US" smtClean="0"/>
              <a:t>5/14/2019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264465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402978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877831-9DE3-4318-8E60-A123E7D6C9FA}" type="datetimeFigureOut">
              <a:rPr lang="en-US" smtClean="0"/>
              <a:t>5/14/2019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EB7A-D036-456E-B495-18A786289B2A}" type="slidenum">
              <a:rPr lang="en-US" smtClean="0"/>
              <a:t>‹#›</a:t>
            </a:fld>
            <a:endParaRPr lang="en-US"/>
          </a:p>
        </p:txBody>
      </p:sp>
    </p:spTree>
    <p:extLst>
      <p:ext uri="{BB962C8B-B14F-4D97-AF65-F5344CB8AC3E}">
        <p14:creationId xmlns:p14="http://schemas.microsoft.com/office/powerpoint/2010/main" val="345245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877831-9DE3-4318-8E60-A123E7D6C9FA}" type="datetimeFigureOut">
              <a:rPr lang="en-US" smtClean="0"/>
              <a:t>5/14/2019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7EB7A-D036-456E-B495-18A786289B2A}" type="slidenum">
              <a:rPr lang="en-US" smtClean="0"/>
              <a:t>‹#›</a:t>
            </a:fld>
            <a:endParaRPr lang="en-US"/>
          </a:p>
        </p:txBody>
      </p:sp>
    </p:spTree>
    <p:extLst>
      <p:ext uri="{BB962C8B-B14F-4D97-AF65-F5344CB8AC3E}">
        <p14:creationId xmlns:p14="http://schemas.microsoft.com/office/powerpoint/2010/main" val="171734740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lstStyle/>
          <a:p>
            <a:endParaRPr lang="en-US" dirty="0" smtClean="0"/>
          </a:p>
          <a:p>
            <a:endParaRPr lang="en-US" dirty="0"/>
          </a:p>
          <a:p>
            <a:endParaRPr lang="en-US" dirty="0" smtClean="0"/>
          </a:p>
          <a:p>
            <a:r>
              <a:rPr lang="en-US" sz="4000" b="1" dirty="0" smtClean="0"/>
              <a:t>Facilities &amp; Sustainability Planning Committee </a:t>
            </a:r>
          </a:p>
          <a:p>
            <a:endParaRPr lang="en-US" sz="3600" b="1" dirty="0" smtClean="0"/>
          </a:p>
          <a:p>
            <a:r>
              <a:rPr lang="en-US" sz="3600" b="1" dirty="0" smtClean="0"/>
              <a:t> Report to Cuyamaca College Council</a:t>
            </a:r>
          </a:p>
          <a:p>
            <a:r>
              <a:rPr lang="en-US" sz="3600" b="1" dirty="0" smtClean="0"/>
              <a:t>May 14, 2019</a:t>
            </a:r>
          </a:p>
          <a:p>
            <a:endParaRPr lang="en-US" dirty="0"/>
          </a:p>
        </p:txBody>
      </p:sp>
    </p:spTree>
    <p:extLst>
      <p:ext uri="{BB962C8B-B14F-4D97-AF65-F5344CB8AC3E}">
        <p14:creationId xmlns:p14="http://schemas.microsoft.com/office/powerpoint/2010/main" val="3947272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fontScale="85000" lnSpcReduction="20000"/>
          </a:bodyPr>
          <a:lstStyle/>
          <a:p>
            <a:endParaRPr lang="en-US" dirty="0" smtClean="0"/>
          </a:p>
          <a:p>
            <a:endParaRPr lang="en-US" dirty="0"/>
          </a:p>
          <a:p>
            <a:r>
              <a:rPr lang="en-US" sz="4400" b="1" dirty="0" smtClean="0"/>
              <a:t>Charge</a:t>
            </a:r>
          </a:p>
          <a:p>
            <a:endParaRPr lang="en-US" sz="4400" b="1" dirty="0" smtClean="0"/>
          </a:p>
          <a:p>
            <a:pPr algn="l"/>
            <a:r>
              <a:rPr lang="en-US" sz="3100" dirty="0" smtClean="0"/>
              <a:t>F&amp;SPC </a:t>
            </a:r>
            <a:r>
              <a:rPr lang="en-US" sz="3100" dirty="0"/>
              <a:t>works to build and implement an integrated facilities planning model, to ensure the safety and security of the campus and facilities, and to improve the environmental sustainability for the college that enhances the teaching &amp; learning environment to improve student success. </a:t>
            </a:r>
            <a:endParaRPr lang="en-US" sz="3100" dirty="0" smtClean="0"/>
          </a:p>
          <a:p>
            <a:pPr algn="l"/>
            <a:r>
              <a:rPr lang="en-US" sz="3100" dirty="0" smtClean="0"/>
              <a:t>Each </a:t>
            </a:r>
            <a:r>
              <a:rPr lang="en-US" sz="3100" dirty="0"/>
              <a:t>spring semester, the F&amp;SPC will review and rank facilities requests submitted through departmental Program </a:t>
            </a:r>
            <a:r>
              <a:rPr lang="en-US" sz="3100" dirty="0" smtClean="0"/>
              <a:t>Review based </a:t>
            </a:r>
            <a:r>
              <a:rPr lang="en-US" sz="3100" dirty="0"/>
              <a:t>on these rankings, produce a report outlining the recommended college facilities </a:t>
            </a:r>
            <a:r>
              <a:rPr lang="en-US" sz="3100" dirty="0" smtClean="0"/>
              <a:t>priorities. </a:t>
            </a:r>
            <a:r>
              <a:rPr lang="en-US" sz="3100" dirty="0"/>
              <a:t>The F&amp;SPC is also responsible for developing, monitoring and revising the College Facilities Master Plan and the College Sustainability Plan, and making recommendations for implementation. </a:t>
            </a:r>
            <a:endParaRPr lang="en-US" sz="3100" dirty="0" smtClean="0"/>
          </a:p>
          <a:p>
            <a:pPr algn="l"/>
            <a:r>
              <a:rPr lang="en-US" sz="3100" dirty="0" smtClean="0"/>
              <a:t>The </a:t>
            </a:r>
            <a:r>
              <a:rPr lang="en-US" sz="3100" dirty="0"/>
              <a:t>F&amp;SPC reports to the </a:t>
            </a:r>
            <a:r>
              <a:rPr lang="en-US" sz="3100" dirty="0" smtClean="0"/>
              <a:t>ROC, </a:t>
            </a:r>
            <a:r>
              <a:rPr lang="en-US" sz="3100" dirty="0"/>
              <a:t>and serves as a liaison to the Districtwide Facilities Planning Office. The F&amp;SPC is also responsible for developing, assessing, and revising committee goals on an annual basis, and reporting the results to the </a:t>
            </a:r>
            <a:r>
              <a:rPr lang="en-US" sz="3100" dirty="0" smtClean="0"/>
              <a:t>ROC. </a:t>
            </a:r>
            <a:endParaRPr lang="en-US" sz="3100" dirty="0"/>
          </a:p>
          <a:p>
            <a:endParaRPr lang="en-US" sz="3600" b="1" dirty="0" smtClean="0"/>
          </a:p>
        </p:txBody>
      </p:sp>
    </p:spTree>
    <p:extLst>
      <p:ext uri="{BB962C8B-B14F-4D97-AF65-F5344CB8AC3E}">
        <p14:creationId xmlns:p14="http://schemas.microsoft.com/office/powerpoint/2010/main" val="655771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6000">
              <a:schemeClr val="accent1">
                <a:lumMod val="20000"/>
                <a:lumOff val="80000"/>
              </a:schemeClr>
            </a:gs>
            <a:gs pos="9768">
              <a:srgbClr val="8EADC2"/>
            </a:gs>
            <a:gs pos="0">
              <a:schemeClr val="bg2">
                <a:lumMod val="74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5670" y="292231"/>
            <a:ext cx="11792932" cy="6405131"/>
          </a:xfrm>
          <a:ln>
            <a:solidFill>
              <a:schemeClr val="bg2">
                <a:lumMod val="75000"/>
              </a:schemeClr>
            </a:solidFill>
          </a:ln>
        </p:spPr>
        <p:txBody>
          <a:bodyPr>
            <a:normAutofit/>
          </a:bodyPr>
          <a:lstStyle/>
          <a:p>
            <a:r>
              <a:rPr lang="en-US" sz="4400" b="1" dirty="0" smtClean="0"/>
              <a:t>Composition</a:t>
            </a:r>
          </a:p>
          <a:p>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1813765277"/>
              </p:ext>
            </p:extLst>
          </p:nvPr>
        </p:nvGraphicFramePr>
        <p:xfrm>
          <a:off x="708454" y="1107988"/>
          <a:ext cx="10577384" cy="5589374"/>
        </p:xfrm>
        <a:graphic>
          <a:graphicData uri="http://schemas.openxmlformats.org/drawingml/2006/table">
            <a:tbl>
              <a:tblPr firstRow="1" bandRow="1">
                <a:tableStyleId>{3B4B98B0-60AC-42C2-AFA5-B58CD77FA1E5}</a:tableStyleId>
              </a:tblPr>
              <a:tblGrid>
                <a:gridCol w="2262127"/>
                <a:gridCol w="2124130"/>
                <a:gridCol w="1462608"/>
                <a:gridCol w="1688757"/>
                <a:gridCol w="3039762"/>
              </a:tblGrid>
              <a:tr h="930678">
                <a:tc>
                  <a:txBody>
                    <a:bodyPr/>
                    <a:lstStyle/>
                    <a:p>
                      <a:pPr marL="0" algn="l" defTabSz="914400" rtl="0" eaLnBrk="1" latinLnBrk="0" hangingPunct="1"/>
                      <a:r>
                        <a:rPr lang="en-US" sz="1800" b="0" i="1" kern="1200" dirty="0" smtClean="0"/>
                        <a:t>Co-Chair/Director of Campus</a:t>
                      </a:r>
                      <a:r>
                        <a:rPr lang="en-US" sz="1800" b="0" i="1" kern="1200" baseline="0" dirty="0" smtClean="0"/>
                        <a:t> Facilities</a:t>
                      </a:r>
                      <a:endParaRPr lang="en-US" sz="1800" b="0" i="1" kern="1200" dirty="0">
                        <a:solidFill>
                          <a:schemeClr val="dk1"/>
                        </a:solidFill>
                        <a:latin typeface="+mn-lt"/>
                        <a:ea typeface="+mn-ea"/>
                        <a:cs typeface="+mn-cs"/>
                      </a:endParaRPr>
                    </a:p>
                  </a:txBody>
                  <a:tcPr/>
                </a:tc>
                <a:tc>
                  <a:txBody>
                    <a:bodyPr/>
                    <a:lstStyle/>
                    <a:p>
                      <a:pPr marL="0" algn="l" defTabSz="914400" rtl="0" eaLnBrk="1" latinLnBrk="0" hangingPunct="1"/>
                      <a:r>
                        <a:rPr lang="en-US" sz="1800" b="0" kern="1200" dirty="0" smtClean="0"/>
                        <a:t>Francisco Gonzalez</a:t>
                      </a:r>
                      <a:endParaRPr lang="en-US" sz="1800" b="0" kern="1200" dirty="0">
                        <a:solidFill>
                          <a:schemeClr val="dk1"/>
                        </a:solidFill>
                        <a:latin typeface="+mn-lt"/>
                        <a:ea typeface="+mn-ea"/>
                        <a:cs typeface="+mn-cs"/>
                      </a:endParaRPr>
                    </a:p>
                  </a:txBody>
                  <a:tcPr/>
                </a:tc>
                <a:tc>
                  <a:txBody>
                    <a:bodyPr/>
                    <a:lstStyle/>
                    <a:p>
                      <a:pPr marL="0" algn="l" defTabSz="914400" rtl="0" eaLnBrk="1" latinLnBrk="0" hangingPunct="1"/>
                      <a:endParaRPr lang="en-US" sz="1800" b="0" i="1" kern="1200" dirty="0">
                        <a:solidFill>
                          <a:schemeClr val="dk1"/>
                        </a:solidFill>
                        <a:latin typeface="+mn-lt"/>
                        <a:ea typeface="+mn-ea"/>
                        <a:cs typeface="+mn-cs"/>
                      </a:endParaRPr>
                    </a:p>
                  </a:txBody>
                  <a:tcPr/>
                </a:tc>
                <a:tc>
                  <a:txBody>
                    <a:bodyPr/>
                    <a:lstStyle/>
                    <a:p>
                      <a:pPr marL="0" algn="l" defTabSz="914400" rtl="0" eaLnBrk="1" latinLnBrk="0" hangingPunct="1"/>
                      <a:r>
                        <a:rPr lang="en-US" sz="1800" b="0" i="1" kern="1200" dirty="0" smtClean="0">
                          <a:solidFill>
                            <a:schemeClr val="dk1"/>
                          </a:solidFill>
                          <a:latin typeface="+mn-lt"/>
                          <a:ea typeface="+mn-ea"/>
                          <a:cs typeface="+mn-cs"/>
                        </a:rPr>
                        <a:t>At-Large</a:t>
                      </a:r>
                      <a:r>
                        <a:rPr lang="en-US" sz="1800" b="0" i="1" kern="1200" baseline="0" dirty="0" smtClean="0">
                          <a:solidFill>
                            <a:schemeClr val="dk1"/>
                          </a:solidFill>
                          <a:latin typeface="+mn-lt"/>
                          <a:ea typeface="+mn-ea"/>
                          <a:cs typeface="+mn-cs"/>
                        </a:rPr>
                        <a:t> Faculty</a:t>
                      </a:r>
                      <a:endParaRPr lang="en-US" sz="1800" b="0" i="1" kern="1200" dirty="0">
                        <a:solidFill>
                          <a:schemeClr val="dk1"/>
                        </a:solidFill>
                        <a:latin typeface="+mn-lt"/>
                        <a:ea typeface="+mn-ea"/>
                        <a:cs typeface="+mn-cs"/>
                      </a:endParaRPr>
                    </a:p>
                  </a:txBody>
                  <a:tcPr/>
                </a:tc>
                <a:tc>
                  <a:txBody>
                    <a:bodyPr/>
                    <a:lstStyle/>
                    <a:p>
                      <a:pPr marL="0" algn="l" defTabSz="914400" rtl="0" eaLnBrk="1" latinLnBrk="0" hangingPunct="1"/>
                      <a:r>
                        <a:rPr lang="en-US" sz="1800" b="0" kern="1200" dirty="0" smtClean="0">
                          <a:solidFill>
                            <a:schemeClr val="dk1"/>
                          </a:solidFill>
                          <a:latin typeface="+mn-lt"/>
                          <a:ea typeface="+mn-ea"/>
                          <a:cs typeface="+mn-cs"/>
                        </a:rPr>
                        <a:t>Joe Young</a:t>
                      </a:r>
                      <a:endParaRPr lang="en-US" sz="1800" b="0" kern="1200" dirty="0">
                        <a:solidFill>
                          <a:schemeClr val="dk1"/>
                        </a:solidFill>
                        <a:latin typeface="+mn-lt"/>
                        <a:ea typeface="+mn-ea"/>
                        <a:cs typeface="+mn-cs"/>
                      </a:endParaRPr>
                    </a:p>
                  </a:txBody>
                  <a:tcPr/>
                </a:tc>
              </a:tr>
              <a:tr h="885120">
                <a:tc>
                  <a:txBody>
                    <a:bodyPr/>
                    <a:lstStyle/>
                    <a:p>
                      <a:r>
                        <a:rPr lang="en-US" i="1" dirty="0" smtClean="0"/>
                        <a:t>Faculty Co-Chair/At-Large Faculty</a:t>
                      </a:r>
                      <a:endParaRPr lang="en-US" i="1" dirty="0"/>
                    </a:p>
                  </a:txBody>
                  <a:tcPr/>
                </a:tc>
                <a:tc>
                  <a:txBody>
                    <a:bodyPr/>
                    <a:lstStyle/>
                    <a:p>
                      <a:r>
                        <a:rPr lang="en-US" dirty="0" smtClean="0"/>
                        <a:t>Patrick Thiss</a:t>
                      </a:r>
                      <a:endParaRPr lang="en-US" dirty="0"/>
                    </a:p>
                  </a:txBody>
                  <a:tcPr/>
                </a:tc>
                <a:tc>
                  <a:txBody>
                    <a:bodyPr/>
                    <a:lstStyle/>
                    <a:p>
                      <a:endParaRPr lang="en-US" i="1" dirty="0"/>
                    </a:p>
                  </a:txBody>
                  <a:tcPr/>
                </a:tc>
                <a:tc>
                  <a:txBody>
                    <a:bodyPr/>
                    <a:lstStyle/>
                    <a:p>
                      <a:r>
                        <a:rPr lang="en-US" i="1" dirty="0" smtClean="0"/>
                        <a:t>At-Large Faculty</a:t>
                      </a:r>
                      <a:endParaRPr lang="en-US" i="1" dirty="0"/>
                    </a:p>
                  </a:txBody>
                  <a:tcPr/>
                </a:tc>
                <a:tc>
                  <a:txBody>
                    <a:bodyPr/>
                    <a:lstStyle/>
                    <a:p>
                      <a:r>
                        <a:rPr lang="en-US" dirty="0" smtClean="0"/>
                        <a:t>Marie Ramos</a:t>
                      </a:r>
                      <a:endParaRPr lang="en-US" dirty="0"/>
                    </a:p>
                  </a:txBody>
                  <a:tcPr/>
                </a:tc>
              </a:tr>
              <a:tr h="930678">
                <a:tc>
                  <a:txBody>
                    <a:bodyPr/>
                    <a:lstStyle/>
                    <a:p>
                      <a:r>
                        <a:rPr lang="en-US" i="1" dirty="0" smtClean="0"/>
                        <a:t>VP, Admin Services</a:t>
                      </a:r>
                      <a:endParaRPr lang="en-US" i="1" dirty="0"/>
                    </a:p>
                  </a:txBody>
                  <a:tcPr/>
                </a:tc>
                <a:tc>
                  <a:txBody>
                    <a:bodyPr/>
                    <a:lstStyle/>
                    <a:p>
                      <a:r>
                        <a:rPr lang="en-US" dirty="0" smtClean="0"/>
                        <a:t>Sahar Abushaban</a:t>
                      </a:r>
                      <a:endParaRPr lang="en-US" dirty="0"/>
                    </a:p>
                  </a:txBody>
                  <a:tcPr/>
                </a:tc>
                <a:tc>
                  <a:txBody>
                    <a:bodyPr/>
                    <a:lstStyle/>
                    <a:p>
                      <a:endParaRPr lang="en-US" i="1" dirty="0"/>
                    </a:p>
                  </a:txBody>
                  <a:tcPr/>
                </a:tc>
                <a:tc>
                  <a:txBody>
                    <a:bodyPr/>
                    <a:lstStyle/>
                    <a:p>
                      <a:r>
                        <a:rPr lang="en-US" i="1" dirty="0" smtClean="0"/>
                        <a:t>At-Large</a:t>
                      </a:r>
                      <a:r>
                        <a:rPr lang="en-US" i="1" baseline="0" dirty="0" smtClean="0"/>
                        <a:t> </a:t>
                      </a:r>
                    </a:p>
                    <a:p>
                      <a:r>
                        <a:rPr lang="en-US" i="1" baseline="0" dirty="0" smtClean="0"/>
                        <a:t>Classified</a:t>
                      </a:r>
                      <a:endParaRPr lang="en-US" i="1" dirty="0"/>
                    </a:p>
                  </a:txBody>
                  <a:tcPr/>
                </a:tc>
                <a:tc>
                  <a:txBody>
                    <a:bodyPr/>
                    <a:lstStyle/>
                    <a:p>
                      <a:r>
                        <a:rPr lang="en-US" dirty="0" smtClean="0"/>
                        <a:t>Bryan Cooper</a:t>
                      </a:r>
                      <a:endParaRPr lang="en-US" dirty="0"/>
                    </a:p>
                  </a:txBody>
                  <a:tcPr/>
                </a:tc>
              </a:tr>
              <a:tr h="1145449">
                <a:tc>
                  <a:txBody>
                    <a:bodyPr/>
                    <a:lstStyle/>
                    <a:p>
                      <a:r>
                        <a:rPr lang="en-US" i="1" dirty="0" smtClean="0"/>
                        <a:t>Sr. Director, District Facilities</a:t>
                      </a:r>
                      <a:endParaRPr lang="en-US" i="1" dirty="0"/>
                    </a:p>
                  </a:txBody>
                  <a:tcPr/>
                </a:tc>
                <a:tc>
                  <a:txBody>
                    <a:bodyPr/>
                    <a:lstStyle/>
                    <a:p>
                      <a:r>
                        <a:rPr lang="en-US" dirty="0" smtClean="0"/>
                        <a:t>Ken Emmons</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At-Large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Classified</a:t>
                      </a:r>
                    </a:p>
                    <a:p>
                      <a:endParaRPr lang="en-US" dirty="0"/>
                    </a:p>
                  </a:txBody>
                  <a:tcPr/>
                </a:tc>
                <a:tc>
                  <a:txBody>
                    <a:bodyPr/>
                    <a:lstStyle/>
                    <a:p>
                      <a:r>
                        <a:rPr lang="en-US" dirty="0" smtClean="0"/>
                        <a:t>Vacant</a:t>
                      </a:r>
                    </a:p>
                    <a:p>
                      <a:endParaRPr lang="en-US" dirty="0"/>
                    </a:p>
                  </a:txBody>
                  <a:tcPr/>
                </a:tc>
              </a:tr>
              <a:tr h="1697449">
                <a:tc>
                  <a:txBody>
                    <a:bodyPr/>
                    <a:lstStyle/>
                    <a:p>
                      <a:r>
                        <a:rPr lang="en-US" i="1" dirty="0" smtClean="0"/>
                        <a:t>ASGCC</a:t>
                      </a:r>
                      <a:endParaRPr lang="en-US" i="1" dirty="0"/>
                    </a:p>
                  </a:txBody>
                  <a:tcPr/>
                </a:tc>
                <a:tc>
                  <a:txBody>
                    <a:bodyPr/>
                    <a:lstStyle/>
                    <a:p>
                      <a:r>
                        <a:rPr lang="en-US" dirty="0" err="1" smtClean="0"/>
                        <a:t>Ahiram</a:t>
                      </a:r>
                      <a:r>
                        <a:rPr lang="en-US" dirty="0" smtClean="0"/>
                        <a:t> Duran</a:t>
                      </a:r>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smtClean="0"/>
                        <a:t>Resources:</a:t>
                      </a:r>
                    </a:p>
                    <a:p>
                      <a:endParaRPr lang="en-US" dirty="0"/>
                    </a:p>
                  </a:txBody>
                  <a:tcPr/>
                </a:tc>
                <a:tc>
                  <a:txBody>
                    <a:bodyPr/>
                    <a:lstStyle/>
                    <a:p>
                      <a:r>
                        <a:rPr lang="en-US" dirty="0" smtClean="0"/>
                        <a:t>Mike Crume</a:t>
                      </a:r>
                    </a:p>
                    <a:p>
                      <a:r>
                        <a:rPr lang="en-US" dirty="0" smtClean="0"/>
                        <a:t>Jacqueline</a:t>
                      </a:r>
                      <a:r>
                        <a:rPr lang="en-US" baseline="0" dirty="0" smtClean="0"/>
                        <a:t> </a:t>
                      </a:r>
                      <a:r>
                        <a:rPr lang="en-US" dirty="0" smtClean="0"/>
                        <a:t>Hall</a:t>
                      </a:r>
                    </a:p>
                    <a:p>
                      <a:r>
                        <a:rPr lang="en-US" dirty="0" smtClean="0"/>
                        <a:t>Jamillah Bakr</a:t>
                      </a:r>
                    </a:p>
                    <a:p>
                      <a:r>
                        <a:rPr lang="en-US" dirty="0" smtClean="0"/>
                        <a:t>Tyla Montgomery</a:t>
                      </a:r>
                    </a:p>
                    <a:p>
                      <a:r>
                        <a:rPr lang="en-US" dirty="0" smtClean="0"/>
                        <a:t>Melanie Robert</a:t>
                      </a:r>
                      <a:endParaRPr lang="en-US" dirty="0"/>
                    </a:p>
                  </a:txBody>
                  <a:tcPr/>
                </a:tc>
              </a:tr>
            </a:tbl>
          </a:graphicData>
        </a:graphic>
      </p:graphicFrame>
    </p:spTree>
    <p:extLst>
      <p:ext uri="{BB962C8B-B14F-4D97-AF65-F5344CB8AC3E}">
        <p14:creationId xmlns:p14="http://schemas.microsoft.com/office/powerpoint/2010/main" val="2917154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292231"/>
            <a:ext cx="11112844" cy="6405131"/>
          </a:xfrm>
          <a:ln>
            <a:solidFill>
              <a:schemeClr val="bg2">
                <a:lumMod val="75000"/>
              </a:schemeClr>
            </a:solidFill>
          </a:ln>
        </p:spPr>
        <p:txBody>
          <a:bodyPr>
            <a:normAutofit/>
          </a:bodyPr>
          <a:lstStyle/>
          <a:p>
            <a:endParaRPr lang="en-US" dirty="0"/>
          </a:p>
          <a:p>
            <a:r>
              <a:rPr lang="en-US" sz="4400" b="1" dirty="0" smtClean="0"/>
              <a:t>Facilities Requests Rubric</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r>
              <a:rPr lang="en-US" sz="3200" dirty="0" smtClean="0"/>
              <a:t>Support College Mission/Strategic Plan</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Health/Safety/Security Issues</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Growth of department/work area</a:t>
            </a:r>
          </a:p>
          <a:p>
            <a:pPr marL="571500" indent="-571500" algn="l">
              <a:buFont typeface="Arial" panose="020B0604020202020204" pitchFamily="34" charset="0"/>
              <a:buChar char="•"/>
            </a:pPr>
            <a:endParaRPr lang="en-US" sz="3200" dirty="0" smtClean="0"/>
          </a:p>
          <a:p>
            <a:pPr marL="571500" indent="-571500" algn="l">
              <a:buFont typeface="Arial" panose="020B0604020202020204" pitchFamily="34" charset="0"/>
              <a:buChar char="•"/>
            </a:pPr>
            <a:r>
              <a:rPr lang="en-US" sz="3200" dirty="0" smtClean="0"/>
              <a:t>Demonstrate need for continuous quality improvement of department/work area</a:t>
            </a:r>
          </a:p>
        </p:txBody>
      </p:sp>
    </p:spTree>
    <p:extLst>
      <p:ext uri="{BB962C8B-B14F-4D97-AF65-F5344CB8AC3E}">
        <p14:creationId xmlns:p14="http://schemas.microsoft.com/office/powerpoint/2010/main" val="258128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197963"/>
            <a:ext cx="11246942" cy="6589336"/>
          </a:xfrm>
          <a:ln>
            <a:solidFill>
              <a:schemeClr val="bg2">
                <a:lumMod val="75000"/>
              </a:schemeClr>
            </a:solidFill>
          </a:ln>
        </p:spPr>
        <p:txBody>
          <a:bodyPr>
            <a:normAutofit/>
          </a:bodyPr>
          <a:lstStyle/>
          <a:p>
            <a:endParaRPr lang="en-US" sz="4400" b="1" dirty="0" smtClean="0"/>
          </a:p>
          <a:p>
            <a:r>
              <a:rPr lang="en-US" sz="4400" b="1" dirty="0" smtClean="0"/>
              <a:t>2018-19 Facilities Ranked Requests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2552029191"/>
              </p:ext>
            </p:extLst>
          </p:nvPr>
        </p:nvGraphicFramePr>
        <p:xfrm>
          <a:off x="1086832" y="1846083"/>
          <a:ext cx="10062590" cy="4265078"/>
        </p:xfrm>
        <a:graphic>
          <a:graphicData uri="http://schemas.openxmlformats.org/drawingml/2006/table">
            <a:tbl>
              <a:tblPr firstRow="1" bandRow="1">
                <a:tableStyleId>{5C22544A-7EE6-4342-B048-85BDC9FD1C3A}</a:tableStyleId>
              </a:tblPr>
              <a:tblGrid>
                <a:gridCol w="1003431">
                  <a:extLst>
                    <a:ext uri="{9D8B030D-6E8A-4147-A177-3AD203B41FA5}">
                      <a16:colId xmlns:a16="http://schemas.microsoft.com/office/drawing/2014/main" xmlns="" val="20000"/>
                    </a:ext>
                  </a:extLst>
                </a:gridCol>
                <a:gridCol w="2092751">
                  <a:extLst>
                    <a:ext uri="{9D8B030D-6E8A-4147-A177-3AD203B41FA5}">
                      <a16:colId xmlns:a16="http://schemas.microsoft.com/office/drawing/2014/main" xmlns="" val="20001"/>
                    </a:ext>
                  </a:extLst>
                </a:gridCol>
                <a:gridCol w="6966408">
                  <a:extLst>
                    <a:ext uri="{9D8B030D-6E8A-4147-A177-3AD203B41FA5}">
                      <a16:colId xmlns:a16="http://schemas.microsoft.com/office/drawing/2014/main" xmlns="" val="20002"/>
                    </a:ext>
                  </a:extLst>
                </a:gridCol>
              </a:tblGrid>
              <a:tr h="424598">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xmlns="" val="10000"/>
                  </a:ext>
                </a:extLst>
              </a:tr>
              <a:tr h="376016">
                <a:tc>
                  <a:txBody>
                    <a:bodyPr/>
                    <a:lstStyle/>
                    <a:p>
                      <a:r>
                        <a:rPr lang="en-US" dirty="0" smtClean="0"/>
                        <a:t>1</a:t>
                      </a:r>
                      <a:endParaRPr lang="en-US" dirty="0"/>
                    </a:p>
                  </a:txBody>
                  <a:tcPr/>
                </a:tc>
                <a:tc>
                  <a:txBody>
                    <a:bodyPr/>
                    <a:lstStyle/>
                    <a:p>
                      <a:r>
                        <a:rPr lang="en-US" dirty="0" smtClean="0"/>
                        <a:t>ANTH &amp; POSC</a:t>
                      </a:r>
                      <a:endParaRPr lang="en-US" dirty="0"/>
                    </a:p>
                  </a:txBody>
                  <a:tcPr/>
                </a:tc>
                <a:tc>
                  <a:txBody>
                    <a:bodyPr/>
                    <a:lstStyle/>
                    <a:p>
                      <a:r>
                        <a:rPr lang="en-US" dirty="0" smtClean="0"/>
                        <a:t>Round tables that can seat 4-8 people to seat up to 50 students</a:t>
                      </a:r>
                    </a:p>
                    <a:p>
                      <a:endParaRPr lang="en-US" dirty="0"/>
                    </a:p>
                  </a:txBody>
                  <a:tcPr/>
                </a:tc>
                <a:extLst>
                  <a:ext uri="{0D108BD9-81ED-4DB2-BD59-A6C34878D82A}">
                    <a16:rowId xmlns:a16="http://schemas.microsoft.com/office/drawing/2014/main" xmlns="" val="10001"/>
                  </a:ext>
                </a:extLst>
              </a:tr>
              <a:tr h="376016">
                <a:tc>
                  <a:txBody>
                    <a:bodyPr/>
                    <a:lstStyle/>
                    <a:p>
                      <a:r>
                        <a:rPr lang="en-US" dirty="0" smtClean="0"/>
                        <a:t>2</a:t>
                      </a:r>
                      <a:endParaRPr lang="en-US" dirty="0"/>
                    </a:p>
                  </a:txBody>
                  <a:tcPr/>
                </a:tc>
                <a:tc>
                  <a:txBody>
                    <a:bodyPr/>
                    <a:lstStyle/>
                    <a:p>
                      <a:r>
                        <a:rPr lang="en-US" dirty="0" smtClean="0"/>
                        <a:t>Art</a:t>
                      </a:r>
                      <a:endParaRPr lang="en-US" dirty="0"/>
                    </a:p>
                  </a:txBody>
                  <a:tcPr/>
                </a:tc>
                <a:tc>
                  <a:txBody>
                    <a:bodyPr/>
                    <a:lstStyle/>
                    <a:p>
                      <a:r>
                        <a:rPr lang="en-US" dirty="0" smtClean="0"/>
                        <a:t>25 industrial</a:t>
                      </a:r>
                      <a:r>
                        <a:rPr lang="en-US" baseline="0" dirty="0" smtClean="0"/>
                        <a:t> packing tables and chairs for heavy construction/art projects</a:t>
                      </a:r>
                      <a:endParaRPr lang="en-US" dirty="0"/>
                    </a:p>
                  </a:txBody>
                  <a:tcPr/>
                </a:tc>
                <a:extLst>
                  <a:ext uri="{0D108BD9-81ED-4DB2-BD59-A6C34878D82A}">
                    <a16:rowId xmlns:a16="http://schemas.microsoft.com/office/drawing/2014/main" xmlns="" val="10002"/>
                  </a:ext>
                </a:extLst>
              </a:tr>
              <a:tr h="376016">
                <a:tc>
                  <a:txBody>
                    <a:bodyPr/>
                    <a:lstStyle/>
                    <a:p>
                      <a:r>
                        <a:rPr lang="en-US" dirty="0" smtClean="0"/>
                        <a:t>3</a:t>
                      </a:r>
                      <a:endParaRPr lang="en-US" dirty="0"/>
                    </a:p>
                  </a:txBody>
                  <a:tcPr/>
                </a:tc>
                <a:tc>
                  <a:txBody>
                    <a:bodyPr/>
                    <a:lstStyle/>
                    <a:p>
                      <a:r>
                        <a:rPr lang="en-US" dirty="0" smtClean="0"/>
                        <a:t>Library</a:t>
                      </a:r>
                      <a:endParaRPr lang="en-US" dirty="0"/>
                    </a:p>
                  </a:txBody>
                  <a:tcPr/>
                </a:tc>
                <a:tc>
                  <a:txBody>
                    <a:bodyPr/>
                    <a:lstStyle/>
                    <a:p>
                      <a:r>
                        <a:rPr lang="en-US" dirty="0" smtClean="0"/>
                        <a:t>Replace old blinds in C-210 and</a:t>
                      </a:r>
                      <a:r>
                        <a:rPr lang="en-US" baseline="0" dirty="0" smtClean="0"/>
                        <a:t> C-223</a:t>
                      </a:r>
                    </a:p>
                    <a:p>
                      <a:endParaRPr lang="en-US" dirty="0"/>
                    </a:p>
                  </a:txBody>
                  <a:tcPr/>
                </a:tc>
                <a:extLst>
                  <a:ext uri="{0D108BD9-81ED-4DB2-BD59-A6C34878D82A}">
                    <a16:rowId xmlns:a16="http://schemas.microsoft.com/office/drawing/2014/main" xmlns="" val="10003"/>
                  </a:ext>
                </a:extLst>
              </a:tr>
              <a:tr h="376016">
                <a:tc>
                  <a:txBody>
                    <a:bodyPr/>
                    <a:lstStyle/>
                    <a:p>
                      <a:r>
                        <a:rPr lang="en-US" dirty="0" smtClean="0"/>
                        <a:t>3</a:t>
                      </a:r>
                      <a:endParaRPr lang="en-US" dirty="0"/>
                    </a:p>
                  </a:txBody>
                  <a:tcPr/>
                </a:tc>
                <a:tc>
                  <a:txBody>
                    <a:bodyPr/>
                    <a:lstStyle/>
                    <a:p>
                      <a:r>
                        <a:rPr lang="en-US" dirty="0" smtClean="0"/>
                        <a:t>Math</a:t>
                      </a:r>
                      <a:endParaRPr lang="en-US" dirty="0"/>
                    </a:p>
                  </a:txBody>
                  <a:tcPr/>
                </a:tc>
                <a:tc>
                  <a:txBody>
                    <a:bodyPr/>
                    <a:lstStyle/>
                    <a:p>
                      <a:r>
                        <a:rPr lang="en-US" dirty="0" smtClean="0"/>
                        <a:t>Renovating office H-136 so it opens from the STEM Center</a:t>
                      </a:r>
                    </a:p>
                    <a:p>
                      <a:endParaRPr lang="en-US" dirty="0"/>
                    </a:p>
                  </a:txBody>
                  <a:tcPr/>
                </a:tc>
                <a:extLst>
                  <a:ext uri="{0D108BD9-81ED-4DB2-BD59-A6C34878D82A}">
                    <a16:rowId xmlns:a16="http://schemas.microsoft.com/office/drawing/2014/main" xmlns="" val="10004"/>
                  </a:ext>
                </a:extLst>
              </a:tr>
              <a:tr h="376016">
                <a:tc>
                  <a:txBody>
                    <a:bodyPr/>
                    <a:lstStyle/>
                    <a:p>
                      <a:r>
                        <a:rPr lang="en-US" dirty="0" smtClean="0"/>
                        <a:t>4</a:t>
                      </a:r>
                      <a:endParaRPr lang="en-US" dirty="0"/>
                    </a:p>
                  </a:txBody>
                  <a:tcPr/>
                </a:tc>
                <a:tc>
                  <a:txBody>
                    <a:bodyPr/>
                    <a:lstStyle/>
                    <a:p>
                      <a:r>
                        <a:rPr lang="en-US" dirty="0" smtClean="0"/>
                        <a:t>Exercise Science, Athletics</a:t>
                      </a:r>
                      <a:endParaRPr lang="en-US" dirty="0"/>
                    </a:p>
                  </a:txBody>
                  <a:tcPr/>
                </a:tc>
                <a:tc>
                  <a:txBody>
                    <a:bodyPr/>
                    <a:lstStyle/>
                    <a:p>
                      <a:r>
                        <a:rPr lang="en-US" dirty="0" smtClean="0"/>
                        <a:t>Install air conditioner in D-100-Gym</a:t>
                      </a:r>
                      <a:endParaRPr lang="en-US" dirty="0"/>
                    </a:p>
                  </a:txBody>
                  <a:tcPr/>
                </a:tc>
                <a:extLst>
                  <a:ext uri="{0D108BD9-81ED-4DB2-BD59-A6C34878D82A}">
                    <a16:rowId xmlns:a16="http://schemas.microsoft.com/office/drawing/2014/main" xmlns="" val="10005"/>
                  </a:ext>
                </a:extLst>
              </a:tr>
              <a:tr h="376016">
                <a:tc>
                  <a:txBody>
                    <a:bodyPr/>
                    <a:lstStyle/>
                    <a:p>
                      <a:r>
                        <a:rPr lang="en-US" dirty="0" smtClean="0"/>
                        <a:t>5</a:t>
                      </a:r>
                      <a:endParaRPr lang="en-US" dirty="0"/>
                    </a:p>
                  </a:txBody>
                  <a:tcPr/>
                </a:tc>
                <a:tc>
                  <a:txBody>
                    <a:bodyPr/>
                    <a:lstStyle/>
                    <a:p>
                      <a:r>
                        <a:rPr lang="en-US" dirty="0" smtClean="0"/>
                        <a:t>Library</a:t>
                      </a:r>
                      <a:endParaRPr lang="en-US" dirty="0"/>
                    </a:p>
                  </a:txBody>
                  <a:tcPr/>
                </a:tc>
                <a:tc>
                  <a:txBody>
                    <a:bodyPr/>
                    <a:lstStyle/>
                    <a:p>
                      <a:r>
                        <a:rPr lang="en-US" dirty="0" smtClean="0"/>
                        <a:t>Install keycard access on door between C-112 and the back area that houses several staff office (C-127, C-122, etc.)</a:t>
                      </a:r>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644157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3124" y="197963"/>
            <a:ext cx="11246942" cy="6589336"/>
          </a:xfrm>
          <a:ln>
            <a:solidFill>
              <a:schemeClr val="bg2">
                <a:lumMod val="75000"/>
              </a:schemeClr>
            </a:solidFill>
          </a:ln>
        </p:spPr>
        <p:txBody>
          <a:bodyPr>
            <a:normAutofit/>
          </a:bodyPr>
          <a:lstStyle/>
          <a:p>
            <a:endParaRPr lang="en-US" sz="4400" b="1" dirty="0" smtClean="0"/>
          </a:p>
          <a:p>
            <a:r>
              <a:rPr lang="en-US" sz="4400" b="1" dirty="0" smtClean="0"/>
              <a:t>2018-19 Facilities Ranked Requests</a:t>
            </a:r>
          </a:p>
          <a:p>
            <a:pPr marL="571500" indent="-571500" algn="l">
              <a:buFont typeface="Arial" panose="020B0604020202020204" pitchFamily="34" charset="0"/>
              <a:buChar char="•"/>
            </a:pPr>
            <a:endParaRPr lang="en-US" sz="3200" b="1" dirty="0" smtClean="0"/>
          </a:p>
          <a:p>
            <a:pPr marL="571500" indent="-571500" algn="l">
              <a:buFont typeface="Arial" panose="020B0604020202020204" pitchFamily="34" charset="0"/>
              <a:buChar char="•"/>
            </a:pPr>
            <a:endParaRPr lang="en-US" sz="2800" dirty="0" smtClean="0"/>
          </a:p>
        </p:txBody>
      </p:sp>
      <p:graphicFrame>
        <p:nvGraphicFramePr>
          <p:cNvPr id="2" name="Table 1"/>
          <p:cNvGraphicFramePr>
            <a:graphicFrameLocks noGrp="1"/>
          </p:cNvGraphicFramePr>
          <p:nvPr>
            <p:extLst>
              <p:ext uri="{D42A27DB-BD31-4B8C-83A1-F6EECF244321}">
                <p14:modId xmlns:p14="http://schemas.microsoft.com/office/powerpoint/2010/main" val="3744566665"/>
              </p:ext>
            </p:extLst>
          </p:nvPr>
        </p:nvGraphicFramePr>
        <p:xfrm>
          <a:off x="1086832" y="1846083"/>
          <a:ext cx="10062590" cy="4539398"/>
        </p:xfrm>
        <a:graphic>
          <a:graphicData uri="http://schemas.openxmlformats.org/drawingml/2006/table">
            <a:tbl>
              <a:tblPr firstRow="1" bandRow="1">
                <a:tableStyleId>{5C22544A-7EE6-4342-B048-85BDC9FD1C3A}</a:tableStyleId>
              </a:tblPr>
              <a:tblGrid>
                <a:gridCol w="1003431">
                  <a:extLst>
                    <a:ext uri="{9D8B030D-6E8A-4147-A177-3AD203B41FA5}">
                      <a16:colId xmlns:a16="http://schemas.microsoft.com/office/drawing/2014/main" xmlns="" val="20000"/>
                    </a:ext>
                  </a:extLst>
                </a:gridCol>
                <a:gridCol w="2092751">
                  <a:extLst>
                    <a:ext uri="{9D8B030D-6E8A-4147-A177-3AD203B41FA5}">
                      <a16:colId xmlns:a16="http://schemas.microsoft.com/office/drawing/2014/main" xmlns="" val="20001"/>
                    </a:ext>
                  </a:extLst>
                </a:gridCol>
                <a:gridCol w="6966408">
                  <a:extLst>
                    <a:ext uri="{9D8B030D-6E8A-4147-A177-3AD203B41FA5}">
                      <a16:colId xmlns:a16="http://schemas.microsoft.com/office/drawing/2014/main" xmlns="" val="20002"/>
                    </a:ext>
                  </a:extLst>
                </a:gridCol>
              </a:tblGrid>
              <a:tr h="424598">
                <a:tc>
                  <a:txBody>
                    <a:bodyPr/>
                    <a:lstStyle/>
                    <a:p>
                      <a:r>
                        <a:rPr lang="en-US" dirty="0" smtClean="0"/>
                        <a:t>Ranking</a:t>
                      </a:r>
                      <a:endParaRPr lang="en-US" dirty="0"/>
                    </a:p>
                  </a:txBody>
                  <a:tcPr/>
                </a:tc>
                <a:tc>
                  <a:txBody>
                    <a:bodyPr/>
                    <a:lstStyle/>
                    <a:p>
                      <a:r>
                        <a:rPr lang="en-US" dirty="0" smtClean="0"/>
                        <a:t>Department</a:t>
                      </a:r>
                      <a:endParaRPr lang="en-US" dirty="0"/>
                    </a:p>
                  </a:txBody>
                  <a:tcPr/>
                </a:tc>
                <a:tc>
                  <a:txBody>
                    <a:bodyPr/>
                    <a:lstStyle/>
                    <a:p>
                      <a:r>
                        <a:rPr lang="en-US" dirty="0" smtClean="0"/>
                        <a:t>Description</a:t>
                      </a:r>
                      <a:endParaRPr lang="en-US" dirty="0"/>
                    </a:p>
                  </a:txBody>
                  <a:tcPr/>
                </a:tc>
                <a:extLst>
                  <a:ext uri="{0D108BD9-81ED-4DB2-BD59-A6C34878D82A}">
                    <a16:rowId xmlns:a16="http://schemas.microsoft.com/office/drawing/2014/main" xmlns="" val="10000"/>
                  </a:ext>
                </a:extLst>
              </a:tr>
              <a:tr h="376016">
                <a:tc>
                  <a:txBody>
                    <a:bodyPr/>
                    <a:lstStyle/>
                    <a:p>
                      <a:r>
                        <a:rPr lang="en-US" dirty="0" smtClean="0"/>
                        <a:t>6</a:t>
                      </a:r>
                      <a:endParaRPr lang="en-US" dirty="0"/>
                    </a:p>
                  </a:txBody>
                  <a:tcPr/>
                </a:tc>
                <a:tc>
                  <a:txBody>
                    <a:bodyPr/>
                    <a:lstStyle/>
                    <a:p>
                      <a:r>
                        <a:rPr lang="en-US" dirty="0" smtClean="0"/>
                        <a:t>Athletics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Athletics fan support for Track/Soccer</a:t>
                      </a:r>
                      <a:r>
                        <a:rPr lang="en-US" baseline="0" dirty="0" smtClean="0"/>
                        <a:t> facilities to include bathrooms, storage, meeting space, grandstands, and scoreboards</a:t>
                      </a:r>
                      <a:endParaRPr lang="en-US" dirty="0" smtClean="0"/>
                    </a:p>
                    <a:p>
                      <a:endParaRPr lang="en-US" dirty="0"/>
                    </a:p>
                  </a:txBody>
                  <a:tcPr/>
                </a:tc>
                <a:extLst>
                  <a:ext uri="{0D108BD9-81ED-4DB2-BD59-A6C34878D82A}">
                    <a16:rowId xmlns:a16="http://schemas.microsoft.com/office/drawing/2014/main" xmlns="" val="10001"/>
                  </a:ext>
                </a:extLst>
              </a:tr>
              <a:tr h="376016">
                <a:tc>
                  <a:txBody>
                    <a:bodyPr/>
                    <a:lstStyle/>
                    <a:p>
                      <a:r>
                        <a:rPr lang="en-US" dirty="0" smtClean="0"/>
                        <a:t>7</a:t>
                      </a:r>
                      <a:endParaRPr lang="en-US" dirty="0"/>
                    </a:p>
                  </a:txBody>
                  <a:tcPr/>
                </a:tc>
                <a:tc>
                  <a:txBody>
                    <a:bodyPr/>
                    <a:lstStyle/>
                    <a:p>
                      <a:r>
                        <a:rPr lang="en-US" dirty="0" smtClean="0"/>
                        <a:t>CADD Technology</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Dedicate a space for Advanced Manufacturing Technology Lab </a:t>
                      </a:r>
                    </a:p>
                    <a:p>
                      <a:endParaRPr lang="en-US" dirty="0"/>
                    </a:p>
                  </a:txBody>
                  <a:tcPr/>
                </a:tc>
                <a:extLst>
                  <a:ext uri="{0D108BD9-81ED-4DB2-BD59-A6C34878D82A}">
                    <a16:rowId xmlns:a16="http://schemas.microsoft.com/office/drawing/2014/main" xmlns="" val="10002"/>
                  </a:ext>
                </a:extLst>
              </a:tr>
              <a:tr h="376016">
                <a:tc>
                  <a:txBody>
                    <a:bodyPr/>
                    <a:lstStyle/>
                    <a:p>
                      <a:r>
                        <a:rPr lang="en-US" dirty="0" smtClean="0"/>
                        <a:t>8</a:t>
                      </a:r>
                      <a:endParaRPr lang="en-US" dirty="0"/>
                    </a:p>
                  </a:txBody>
                  <a:tcPr/>
                </a:tc>
                <a:tc>
                  <a:txBody>
                    <a:bodyPr/>
                    <a:lstStyle/>
                    <a:p>
                      <a:r>
                        <a:rPr lang="en-US" dirty="0" smtClean="0"/>
                        <a:t>Science &amp; Engineering</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Add second engineering classroom to support engineering students</a:t>
                      </a:r>
                    </a:p>
                    <a:p>
                      <a:endParaRPr lang="en-US" dirty="0"/>
                    </a:p>
                  </a:txBody>
                  <a:tcPr/>
                </a:tc>
                <a:extLst>
                  <a:ext uri="{0D108BD9-81ED-4DB2-BD59-A6C34878D82A}">
                    <a16:rowId xmlns:a16="http://schemas.microsoft.com/office/drawing/2014/main" xmlns="" val="10003"/>
                  </a:ext>
                </a:extLst>
              </a:tr>
              <a:tr h="376016">
                <a:tc>
                  <a:txBody>
                    <a:bodyPr/>
                    <a:lstStyle/>
                    <a:p>
                      <a:r>
                        <a:rPr lang="en-US" dirty="0" smtClean="0"/>
                        <a:t>9</a:t>
                      </a:r>
                      <a:endParaRPr lang="en-US" dirty="0"/>
                    </a:p>
                  </a:txBody>
                  <a:tcPr/>
                </a:tc>
                <a:tc>
                  <a:txBody>
                    <a:bodyPr/>
                    <a:lstStyle/>
                    <a:p>
                      <a:r>
                        <a:rPr lang="en-US" dirty="0" smtClean="0"/>
                        <a:t>Athletics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Install softball field and</a:t>
                      </a:r>
                      <a:r>
                        <a:rPr lang="en-US" baseline="0" dirty="0" smtClean="0"/>
                        <a:t> support facility </a:t>
                      </a:r>
                      <a:endParaRPr lang="en-US" dirty="0" smtClean="0"/>
                    </a:p>
                    <a:p>
                      <a:endParaRPr lang="en-US" dirty="0"/>
                    </a:p>
                  </a:txBody>
                  <a:tcPr/>
                </a:tc>
                <a:extLst>
                  <a:ext uri="{0D108BD9-81ED-4DB2-BD59-A6C34878D82A}">
                    <a16:rowId xmlns:a16="http://schemas.microsoft.com/office/drawing/2014/main" xmlns="" val="10004"/>
                  </a:ext>
                </a:extLst>
              </a:tr>
              <a:tr h="376016">
                <a:tc>
                  <a:txBody>
                    <a:bodyPr/>
                    <a:lstStyle/>
                    <a:p>
                      <a:r>
                        <a:rPr lang="en-US" dirty="0" smtClean="0"/>
                        <a:t>10</a:t>
                      </a:r>
                      <a:endParaRPr lang="en-US" dirty="0"/>
                    </a:p>
                  </a:txBody>
                  <a:tcPr/>
                </a:tc>
                <a:tc>
                  <a:txBody>
                    <a:bodyPr/>
                    <a:lstStyle/>
                    <a:p>
                      <a:r>
                        <a:rPr lang="en-US" dirty="0" smtClean="0"/>
                        <a:t>History, Social</a:t>
                      </a:r>
                      <a:r>
                        <a:rPr lang="en-US" baseline="0" dirty="0" smtClean="0"/>
                        <a:t> and Behavioral Sciences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Convert lecture classroom to be an active learning laboratory </a:t>
                      </a:r>
                    </a:p>
                    <a:p>
                      <a:endParaRPr lang="en-US" dirty="0"/>
                    </a:p>
                  </a:txBody>
                  <a:tcPr/>
                </a:tc>
                <a:extLst>
                  <a:ext uri="{0D108BD9-81ED-4DB2-BD59-A6C34878D82A}">
                    <a16:rowId xmlns:a16="http://schemas.microsoft.com/office/drawing/2014/main" xmlns="" val="10005"/>
                  </a:ext>
                </a:extLst>
              </a:tr>
              <a:tr h="376016">
                <a:tc>
                  <a:txBody>
                    <a:bodyPr/>
                    <a:lstStyle/>
                    <a:p>
                      <a:r>
                        <a:rPr lang="en-US" dirty="0" smtClean="0"/>
                        <a:t>11</a:t>
                      </a:r>
                      <a:endParaRPr lang="en-US" dirty="0"/>
                    </a:p>
                  </a:txBody>
                  <a:tcPr/>
                </a:tc>
                <a:tc>
                  <a:txBody>
                    <a:bodyPr/>
                    <a:lstStyle/>
                    <a:p>
                      <a:r>
                        <a:rPr lang="en-US" dirty="0" smtClean="0"/>
                        <a:t>Science &amp; Engineering</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Upgrade</a:t>
                      </a:r>
                      <a:r>
                        <a:rPr lang="en-US" baseline="0" dirty="0" smtClean="0"/>
                        <a:t> of F-408 to be active learning classroom </a:t>
                      </a:r>
                      <a:endParaRPr lang="en-US" dirty="0" smtClean="0"/>
                    </a:p>
                    <a:p>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186402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TotalTime>
  <Words>424</Words>
  <Application>Microsoft Office PowerPoint</Application>
  <PresentationFormat>Custom</PresentationFormat>
  <Paragraphs>97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GCCCD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Sahar Abushaban</dc:creator>
  <cp:lastModifiedBy>Ariane Ahmadian</cp:lastModifiedBy>
  <cp:revision>38</cp:revision>
  <cp:lastPrinted>2019-05-14T18:03:04Z</cp:lastPrinted>
  <dcterms:created xsi:type="dcterms:W3CDTF">2019-05-13T19:55:41Z</dcterms:created>
  <dcterms:modified xsi:type="dcterms:W3CDTF">2019-05-15T02:11:03Z</dcterms:modified>
</cp:coreProperties>
</file>