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3" r:id="rId1"/>
  </p:sldMasterIdLst>
  <p:sldIdLst>
    <p:sldId id="256" r:id="rId2"/>
    <p:sldId id="259" r:id="rId3"/>
    <p:sldId id="258" r:id="rId4"/>
    <p:sldId id="257" r:id="rId5"/>
    <p:sldId id="260" r:id="rId6"/>
    <p:sldId id="263" r:id="rId7"/>
    <p:sldId id="268" r:id="rId8"/>
    <p:sldId id="261" r:id="rId9"/>
    <p:sldId id="262" r:id="rId10"/>
    <p:sldId id="264" r:id="rId11"/>
    <p:sldId id="269" r:id="rId12"/>
    <p:sldId id="265"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78" d="100"/>
          <a:sy n="78" d="100"/>
        </p:scale>
        <p:origin x="-82" y="-70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Requested Amount</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Pt>
            <c:idx val="8"/>
            <c:bubble3D val="0"/>
            <c:spPr>
              <a:solidFill>
                <a:schemeClr val="accent3">
                  <a:lumMod val="60000"/>
                </a:schemeClr>
              </a:solidFill>
              <a:ln w="19050">
                <a:solidFill>
                  <a:schemeClr val="lt1"/>
                </a:solidFill>
              </a:ln>
              <a:effectLst/>
            </c:spPr>
          </c:dPt>
          <c:dPt>
            <c:idx val="9"/>
            <c:bubble3D val="0"/>
            <c:spPr>
              <a:solidFill>
                <a:schemeClr val="accent4">
                  <a:lumMod val="60000"/>
                </a:schemeClr>
              </a:solidFill>
              <a:ln w="19050">
                <a:solidFill>
                  <a:schemeClr val="lt1"/>
                </a:solidFill>
              </a:ln>
              <a:effectLst/>
            </c:spPr>
          </c:dPt>
          <c:dPt>
            <c:idx val="10"/>
            <c:bubble3D val="0"/>
            <c:spPr>
              <a:solidFill>
                <a:schemeClr val="accent5">
                  <a:lumMod val="60000"/>
                </a:schemeClr>
              </a:solidFill>
              <a:ln w="19050">
                <a:solidFill>
                  <a:schemeClr val="lt1"/>
                </a:solidFill>
              </a:ln>
              <a:effectLst/>
            </c:spPr>
          </c:dPt>
          <c:dPt>
            <c:idx val="11"/>
            <c:bubble3D val="0"/>
            <c:spPr>
              <a:solidFill>
                <a:schemeClr val="accent6">
                  <a:lumMod val="60000"/>
                </a:schemeClr>
              </a:solidFill>
              <a:ln w="19050">
                <a:solidFill>
                  <a:schemeClr val="lt1"/>
                </a:solidFill>
              </a:ln>
              <a:effectLst/>
            </c:spPr>
          </c:dPt>
          <c:dPt>
            <c:idx val="12"/>
            <c:bubble3D val="0"/>
            <c:spPr>
              <a:solidFill>
                <a:schemeClr val="accent1">
                  <a:lumMod val="80000"/>
                  <a:lumOff val="20000"/>
                </a:schemeClr>
              </a:solidFill>
              <a:ln w="19050">
                <a:solidFill>
                  <a:schemeClr val="lt1"/>
                </a:solidFill>
              </a:ln>
              <a:effectLst/>
            </c:spPr>
          </c:dPt>
          <c:dPt>
            <c:idx val="13"/>
            <c:bubble3D val="0"/>
            <c:spPr>
              <a:solidFill>
                <a:schemeClr val="accent2">
                  <a:lumMod val="80000"/>
                  <a:lumOff val="20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Sheet1!$A$2:$A$15</c:f>
              <c:strCache>
                <c:ptCount val="14"/>
                <c:pt idx="0">
                  <c:v>Exercise Science</c:v>
                </c:pt>
                <c:pt idx="1">
                  <c:v>Instructional Technology</c:v>
                </c:pt>
                <c:pt idx="2">
                  <c:v>Athletics</c:v>
                </c:pt>
                <c:pt idx="3">
                  <c:v>Biological Sciences</c:v>
                </c:pt>
                <c:pt idx="4">
                  <c:v>Biological Sciences</c:v>
                </c:pt>
                <c:pt idx="5">
                  <c:v>Performing Arts</c:v>
                </c:pt>
                <c:pt idx="6">
                  <c:v>Physics, Astronomy &amp; Physical Sciences</c:v>
                </c:pt>
                <c:pt idx="7">
                  <c:v>Library</c:v>
                </c:pt>
                <c:pt idx="8">
                  <c:v>Art</c:v>
                </c:pt>
                <c:pt idx="9">
                  <c:v>HED</c:v>
                </c:pt>
                <c:pt idx="10">
                  <c:v>Math</c:v>
                </c:pt>
                <c:pt idx="11">
                  <c:v>Health Services</c:v>
                </c:pt>
                <c:pt idx="12">
                  <c:v>Tutoring</c:v>
                </c:pt>
                <c:pt idx="13">
                  <c:v>ESL</c:v>
                </c:pt>
              </c:strCache>
            </c:strRef>
          </c:cat>
          <c:val>
            <c:numRef>
              <c:f>Sheet1!$B$2:$B$15</c:f>
              <c:numCache>
                <c:formatCode>#,##0</c:formatCode>
                <c:ptCount val="14"/>
                <c:pt idx="0">
                  <c:v>16900</c:v>
                </c:pt>
                <c:pt idx="1">
                  <c:v>35000</c:v>
                </c:pt>
                <c:pt idx="2">
                  <c:v>40500</c:v>
                </c:pt>
                <c:pt idx="3" formatCode="#,##0.00">
                  <c:v>5701.92</c:v>
                </c:pt>
                <c:pt idx="5">
                  <c:v>20000</c:v>
                </c:pt>
                <c:pt idx="6">
                  <c:v>1509</c:v>
                </c:pt>
                <c:pt idx="7">
                  <c:v>162000</c:v>
                </c:pt>
                <c:pt idx="8">
                  <c:v>1300</c:v>
                </c:pt>
                <c:pt idx="9">
                  <c:v>2150</c:v>
                </c:pt>
                <c:pt idx="10">
                  <c:v>6651</c:v>
                </c:pt>
                <c:pt idx="11">
                  <c:v>5000</c:v>
                </c:pt>
                <c:pt idx="12" formatCode="General">
                  <c:v>300</c:v>
                </c:pt>
                <c:pt idx="13" formatCode="General">
                  <c:v>400</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Requested Amount</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Pt>
            <c:idx val="8"/>
            <c:bubble3D val="0"/>
            <c:spPr>
              <a:solidFill>
                <a:schemeClr val="accent3">
                  <a:lumMod val="60000"/>
                </a:schemeClr>
              </a:solidFill>
              <a:ln w="19050">
                <a:solidFill>
                  <a:schemeClr val="lt1"/>
                </a:solidFill>
              </a:ln>
              <a:effectLst/>
            </c:spPr>
          </c:dPt>
          <c:dPt>
            <c:idx val="9"/>
            <c:bubble3D val="0"/>
            <c:spPr>
              <a:solidFill>
                <a:schemeClr val="accent4">
                  <a:lumMod val="60000"/>
                </a:schemeClr>
              </a:solidFill>
              <a:ln w="19050">
                <a:solidFill>
                  <a:schemeClr val="lt1"/>
                </a:solidFill>
              </a:ln>
              <a:effectLst/>
            </c:spPr>
          </c:dPt>
          <c:dPt>
            <c:idx val="10"/>
            <c:bubble3D val="0"/>
            <c:spPr>
              <a:solidFill>
                <a:schemeClr val="accent5">
                  <a:lumMod val="60000"/>
                </a:schemeClr>
              </a:solidFill>
              <a:ln w="19050">
                <a:solidFill>
                  <a:schemeClr val="lt1"/>
                </a:solidFill>
              </a:ln>
              <a:effectLst/>
            </c:spPr>
          </c:dPt>
          <c:dPt>
            <c:idx val="11"/>
            <c:bubble3D val="0"/>
            <c:spPr>
              <a:solidFill>
                <a:schemeClr val="accent6">
                  <a:lumMod val="60000"/>
                </a:schemeClr>
              </a:solidFill>
              <a:ln w="19050">
                <a:solidFill>
                  <a:schemeClr val="lt1"/>
                </a:solidFill>
              </a:ln>
              <a:effectLst/>
            </c:spPr>
          </c:dPt>
          <c:dPt>
            <c:idx val="12"/>
            <c:bubble3D val="0"/>
            <c:spPr>
              <a:solidFill>
                <a:schemeClr val="accent1">
                  <a:lumMod val="80000"/>
                  <a:lumOff val="20000"/>
                </a:schemeClr>
              </a:solidFill>
              <a:ln w="19050">
                <a:solidFill>
                  <a:schemeClr val="lt1"/>
                </a:solidFill>
              </a:ln>
              <a:effectLst/>
            </c:spPr>
          </c:dPt>
          <c:dPt>
            <c:idx val="13"/>
            <c:bubble3D val="0"/>
            <c:spPr>
              <a:solidFill>
                <a:schemeClr val="accent2">
                  <a:lumMod val="80000"/>
                  <a:lumOff val="20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Sheet1!$A$2:$A$15</c:f>
              <c:strCache>
                <c:ptCount val="8"/>
                <c:pt idx="0">
                  <c:v>Tutoring</c:v>
                </c:pt>
                <c:pt idx="1">
                  <c:v>DSPS</c:v>
                </c:pt>
                <c:pt idx="2">
                  <c:v>Library</c:v>
                </c:pt>
                <c:pt idx="3">
                  <c:v>Tutoring</c:v>
                </c:pt>
                <c:pt idx="4">
                  <c:v>Math (tutoring)</c:v>
                </c:pt>
                <c:pt idx="5">
                  <c:v>English</c:v>
                </c:pt>
                <c:pt idx="6">
                  <c:v>HED</c:v>
                </c:pt>
                <c:pt idx="7">
                  <c:v>Library</c:v>
                </c:pt>
              </c:strCache>
            </c:strRef>
          </c:cat>
          <c:val>
            <c:numRef>
              <c:f>Sheet1!$B$2:$B$15</c:f>
              <c:numCache>
                <c:formatCode>#,##0</c:formatCode>
                <c:ptCount val="14"/>
                <c:pt idx="0">
                  <c:v>18000</c:v>
                </c:pt>
                <c:pt idx="1">
                  <c:v>190000</c:v>
                </c:pt>
                <c:pt idx="2">
                  <c:v>97185</c:v>
                </c:pt>
                <c:pt idx="3" formatCode="#,##0.00">
                  <c:v>18000</c:v>
                </c:pt>
                <c:pt idx="4">
                  <c:v>27000</c:v>
                </c:pt>
                <c:pt idx="5">
                  <c:v>35800</c:v>
                </c:pt>
                <c:pt idx="6">
                  <c:v>6560</c:v>
                </c:pt>
                <c:pt idx="7">
                  <c:v>162000</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877831-9DE3-4318-8E60-A123E7D6C9FA}"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2945093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877831-9DE3-4318-8E60-A123E7D6C9FA}"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2540836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877831-9DE3-4318-8E60-A123E7D6C9FA}"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3880272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877831-9DE3-4318-8E60-A123E7D6C9FA}"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668689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877831-9DE3-4318-8E60-A123E7D6C9FA}"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3217995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877831-9DE3-4318-8E60-A123E7D6C9FA}"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289085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877831-9DE3-4318-8E60-A123E7D6C9FA}" type="datetimeFigureOut">
              <a:rPr lang="en-US" smtClean="0"/>
              <a:t>5/14/2019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2815196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877831-9DE3-4318-8E60-A123E7D6C9FA}" type="datetimeFigureOut">
              <a:rPr lang="en-US" smtClean="0"/>
              <a:t>5/14/2019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1908689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877831-9DE3-4318-8E60-A123E7D6C9FA}" type="datetimeFigureOut">
              <a:rPr lang="en-US" smtClean="0"/>
              <a:t>5/14/2019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2644652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877831-9DE3-4318-8E60-A123E7D6C9FA}"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4029780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877831-9DE3-4318-8E60-A123E7D6C9FA}"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3452458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877831-9DE3-4318-8E60-A123E7D6C9FA}" type="datetimeFigureOut">
              <a:rPr lang="en-US" smtClean="0"/>
              <a:t>5/14/2019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37EB7A-D036-456E-B495-18A786289B2A}" type="slidenum">
              <a:rPr lang="en-US" smtClean="0"/>
              <a:t>‹#›</a:t>
            </a:fld>
            <a:endParaRPr lang="en-US"/>
          </a:p>
        </p:txBody>
      </p:sp>
    </p:spTree>
    <p:extLst>
      <p:ext uri="{BB962C8B-B14F-4D97-AF65-F5344CB8AC3E}">
        <p14:creationId xmlns:p14="http://schemas.microsoft.com/office/powerpoint/2010/main" val="1717347408"/>
      </p:ext>
    </p:extLst>
  </p:cSld>
  <p:clrMap bg1="lt1" tx1="dk1" bg2="lt2" tx2="dk2" accent1="accent1" accent2="accent2" accent3="accent3" accent4="accent4" accent5="accent5" accent6="accent6" hlink="hlink" folHlink="folHlink"/>
  <p:sldLayoutIdLst>
    <p:sldLayoutId id="2147484234" r:id="rId1"/>
    <p:sldLayoutId id="2147484235" r:id="rId2"/>
    <p:sldLayoutId id="2147484236" r:id="rId3"/>
    <p:sldLayoutId id="2147484237" r:id="rId4"/>
    <p:sldLayoutId id="2147484238" r:id="rId5"/>
    <p:sldLayoutId id="2147484239" r:id="rId6"/>
    <p:sldLayoutId id="2147484240" r:id="rId7"/>
    <p:sldLayoutId id="2147484241" r:id="rId8"/>
    <p:sldLayoutId id="2147484242" r:id="rId9"/>
    <p:sldLayoutId id="2147484243" r:id="rId10"/>
    <p:sldLayoutId id="214748424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7000">
              <a:schemeClr val="accent1">
                <a:lumMod val="20000"/>
                <a:lumOff val="80000"/>
              </a:schemeClr>
            </a:gs>
            <a:gs pos="9768">
              <a:srgbClr val="8EADC2"/>
            </a:gs>
            <a:gs pos="0">
              <a:schemeClr val="bg2">
                <a:lumMod val="74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3124" y="292231"/>
            <a:ext cx="11112844" cy="6405131"/>
          </a:xfrm>
          <a:ln>
            <a:solidFill>
              <a:schemeClr val="bg2">
                <a:lumMod val="75000"/>
              </a:schemeClr>
            </a:solidFill>
          </a:ln>
        </p:spPr>
        <p:txBody>
          <a:bodyPr/>
          <a:lstStyle/>
          <a:p>
            <a:endParaRPr lang="en-US" dirty="0" smtClean="0"/>
          </a:p>
          <a:p>
            <a:endParaRPr lang="en-US" dirty="0"/>
          </a:p>
          <a:p>
            <a:endParaRPr lang="en-US" dirty="0" smtClean="0"/>
          </a:p>
          <a:p>
            <a:r>
              <a:rPr lang="en-US" sz="4000" b="1" dirty="0" smtClean="0"/>
              <a:t>RESOURCE &amp; OPERATIONS COUNCIL</a:t>
            </a:r>
          </a:p>
          <a:p>
            <a:endParaRPr lang="en-US" sz="3600" b="1" dirty="0" smtClean="0"/>
          </a:p>
          <a:p>
            <a:r>
              <a:rPr lang="en-US" sz="3600" b="1" dirty="0" smtClean="0"/>
              <a:t> Report to Cuyamaca College Council</a:t>
            </a:r>
          </a:p>
          <a:p>
            <a:r>
              <a:rPr lang="en-US" sz="3600" b="1" dirty="0" smtClean="0"/>
              <a:t>May 14, 2019</a:t>
            </a:r>
          </a:p>
          <a:p>
            <a:endParaRPr lang="en-US" dirty="0"/>
          </a:p>
        </p:txBody>
      </p:sp>
    </p:spTree>
    <p:extLst>
      <p:ext uri="{BB962C8B-B14F-4D97-AF65-F5344CB8AC3E}">
        <p14:creationId xmlns:p14="http://schemas.microsoft.com/office/powerpoint/2010/main" val="39472723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3124" y="292231"/>
            <a:ext cx="11112844" cy="6405131"/>
          </a:xfrm>
          <a:ln>
            <a:solidFill>
              <a:schemeClr val="bg2">
                <a:lumMod val="75000"/>
              </a:schemeClr>
            </a:solidFill>
          </a:ln>
        </p:spPr>
        <p:txBody>
          <a:bodyPr>
            <a:normAutofit/>
          </a:bodyPr>
          <a:lstStyle/>
          <a:p>
            <a:endParaRPr lang="en-US" dirty="0"/>
          </a:p>
          <a:p>
            <a:r>
              <a:rPr lang="en-US" sz="4400" b="1" dirty="0" smtClean="0"/>
              <a:t>Other Requests</a:t>
            </a:r>
          </a:p>
          <a:p>
            <a:r>
              <a:rPr lang="en-US" sz="4400" b="1" dirty="0" smtClean="0"/>
              <a:t>Scoring Rubric 1 to 5 points</a:t>
            </a:r>
          </a:p>
          <a:p>
            <a:pPr marL="571500" indent="-571500" algn="l">
              <a:buFont typeface="Arial" panose="020B0604020202020204" pitchFamily="34" charset="0"/>
              <a:buChar char="•"/>
            </a:pPr>
            <a:endParaRPr lang="en-US" sz="3200" b="1" dirty="0" smtClean="0"/>
          </a:p>
          <a:p>
            <a:pPr marL="571500" indent="-571500" algn="l">
              <a:buFont typeface="Arial" panose="020B0604020202020204" pitchFamily="34" charset="0"/>
              <a:buChar char="•"/>
            </a:pPr>
            <a:r>
              <a:rPr lang="en-US" sz="3200" dirty="0" smtClean="0"/>
              <a:t>Impact on student services/frontlines</a:t>
            </a:r>
          </a:p>
          <a:p>
            <a:pPr marL="571500" indent="-571500" algn="l">
              <a:buFont typeface="Arial" panose="020B0604020202020204" pitchFamily="34" charset="0"/>
              <a:buChar char="•"/>
            </a:pPr>
            <a:endParaRPr lang="en-US" sz="3200" dirty="0" smtClean="0"/>
          </a:p>
          <a:p>
            <a:pPr marL="571500" indent="-571500" algn="l">
              <a:buFont typeface="Arial" panose="020B0604020202020204" pitchFamily="34" charset="0"/>
              <a:buChar char="•"/>
            </a:pPr>
            <a:r>
              <a:rPr lang="en-US" sz="3200" dirty="0" smtClean="0"/>
              <a:t>Impact on student success</a:t>
            </a:r>
          </a:p>
          <a:p>
            <a:pPr marL="571500" indent="-571500" algn="l">
              <a:buFont typeface="Arial" panose="020B0604020202020204" pitchFamily="34" charset="0"/>
              <a:buChar char="•"/>
            </a:pPr>
            <a:endParaRPr lang="en-US" sz="3200" dirty="0" smtClean="0"/>
          </a:p>
          <a:p>
            <a:pPr marL="571500" indent="-571500" algn="l">
              <a:buFont typeface="Arial" panose="020B0604020202020204" pitchFamily="34" charset="0"/>
              <a:buChar char="•"/>
            </a:pPr>
            <a:r>
              <a:rPr lang="en-US" sz="3200" dirty="0" smtClean="0"/>
              <a:t>Critical need</a:t>
            </a:r>
          </a:p>
        </p:txBody>
      </p:sp>
    </p:spTree>
    <p:extLst>
      <p:ext uri="{BB962C8B-B14F-4D97-AF65-F5344CB8AC3E}">
        <p14:creationId xmlns:p14="http://schemas.microsoft.com/office/powerpoint/2010/main" val="2318415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11705968" cy="6697362"/>
          </a:xfrm>
          <a:ln>
            <a:solidFill>
              <a:schemeClr val="bg2">
                <a:lumMod val="75000"/>
              </a:schemeClr>
            </a:solidFill>
          </a:ln>
        </p:spPr>
        <p:txBody>
          <a:bodyPr>
            <a:normAutofit/>
          </a:bodyPr>
          <a:lstStyle/>
          <a:p>
            <a:endParaRPr lang="en-US" dirty="0"/>
          </a:p>
          <a:p>
            <a:r>
              <a:rPr lang="en-US" sz="4400" b="1" dirty="0" smtClean="0"/>
              <a:t>Other Requests: Total Requests</a:t>
            </a:r>
          </a:p>
          <a:p>
            <a:pPr algn="l"/>
            <a:endParaRPr lang="en-US" sz="3200" dirty="0" smtClean="0"/>
          </a:p>
          <a:p>
            <a:pPr algn="l"/>
            <a:endParaRPr lang="en-US" sz="3200" dirty="0"/>
          </a:p>
          <a:p>
            <a:pPr algn="l"/>
            <a:r>
              <a:rPr lang="en-US" sz="3200" dirty="0" smtClean="0"/>
              <a:t>$232,560 requested</a:t>
            </a:r>
            <a:endParaRPr lang="en-US" sz="3200" b="1" dirty="0" smtClean="0"/>
          </a:p>
        </p:txBody>
      </p:sp>
      <p:graphicFrame>
        <p:nvGraphicFramePr>
          <p:cNvPr id="6" name="Chart 5"/>
          <p:cNvGraphicFramePr/>
          <p:nvPr>
            <p:extLst>
              <p:ext uri="{D42A27DB-BD31-4B8C-83A1-F6EECF244321}">
                <p14:modId xmlns:p14="http://schemas.microsoft.com/office/powerpoint/2010/main" val="335461985"/>
              </p:ext>
            </p:extLst>
          </p:nvPr>
        </p:nvGraphicFramePr>
        <p:xfrm>
          <a:off x="2181018" y="1310185"/>
          <a:ext cx="8559769" cy="56737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784582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3124" y="424205"/>
            <a:ext cx="11124394" cy="6363093"/>
          </a:xfrm>
          <a:ln>
            <a:solidFill>
              <a:schemeClr val="bg2">
                <a:lumMod val="75000"/>
              </a:schemeClr>
            </a:solidFill>
          </a:ln>
        </p:spPr>
        <p:txBody>
          <a:bodyPr>
            <a:normAutofit/>
          </a:bodyPr>
          <a:lstStyle/>
          <a:p>
            <a:r>
              <a:rPr lang="en-US" sz="4400" b="1" dirty="0" smtClean="0"/>
              <a:t>Other Requests – Ranked List</a:t>
            </a:r>
          </a:p>
          <a:p>
            <a:pPr marL="571500" indent="-571500" algn="l">
              <a:buFont typeface="Arial" panose="020B0604020202020204" pitchFamily="34" charset="0"/>
              <a:buChar char="•"/>
            </a:pPr>
            <a:endParaRPr lang="en-US" sz="3200" b="1" dirty="0" smtClean="0"/>
          </a:p>
          <a:p>
            <a:pPr marL="571500" indent="-571500" algn="l">
              <a:buFont typeface="Arial" panose="020B0604020202020204" pitchFamily="34" charset="0"/>
              <a:buChar char="•"/>
            </a:pPr>
            <a:endParaRPr lang="en-US" sz="2800" dirty="0" smtClean="0"/>
          </a:p>
        </p:txBody>
      </p:sp>
      <p:graphicFrame>
        <p:nvGraphicFramePr>
          <p:cNvPr id="2" name="Table 1"/>
          <p:cNvGraphicFramePr>
            <a:graphicFrameLocks noGrp="1"/>
          </p:cNvGraphicFramePr>
          <p:nvPr>
            <p:extLst>
              <p:ext uri="{D42A27DB-BD31-4B8C-83A1-F6EECF244321}">
                <p14:modId xmlns:p14="http://schemas.microsoft.com/office/powerpoint/2010/main" val="3546048879"/>
              </p:ext>
            </p:extLst>
          </p:nvPr>
        </p:nvGraphicFramePr>
        <p:xfrm>
          <a:off x="1023332" y="1530965"/>
          <a:ext cx="10062590" cy="4206240"/>
        </p:xfrm>
        <a:graphic>
          <a:graphicData uri="http://schemas.openxmlformats.org/drawingml/2006/table">
            <a:tbl>
              <a:tblPr firstRow="1" bandRow="1">
                <a:tableStyleId>{5C22544A-7EE6-4342-B048-85BDC9FD1C3A}</a:tableStyleId>
              </a:tblPr>
              <a:tblGrid>
                <a:gridCol w="1003431"/>
                <a:gridCol w="2092751"/>
                <a:gridCol w="6966408"/>
              </a:tblGrid>
              <a:tr h="0">
                <a:tc>
                  <a:txBody>
                    <a:bodyPr/>
                    <a:lstStyle/>
                    <a:p>
                      <a:r>
                        <a:rPr lang="en-US" dirty="0" smtClean="0"/>
                        <a:t>Ranking</a:t>
                      </a:r>
                      <a:endParaRPr lang="en-US" dirty="0"/>
                    </a:p>
                  </a:txBody>
                  <a:tcPr/>
                </a:tc>
                <a:tc>
                  <a:txBody>
                    <a:bodyPr/>
                    <a:lstStyle/>
                    <a:p>
                      <a:r>
                        <a:rPr lang="en-US" dirty="0" smtClean="0"/>
                        <a:t>Department</a:t>
                      </a:r>
                      <a:endParaRPr lang="en-US" dirty="0"/>
                    </a:p>
                  </a:txBody>
                  <a:tcPr/>
                </a:tc>
                <a:tc>
                  <a:txBody>
                    <a:bodyPr/>
                    <a:lstStyle/>
                    <a:p>
                      <a:r>
                        <a:rPr lang="en-US" dirty="0" smtClean="0"/>
                        <a:t>Description</a:t>
                      </a:r>
                      <a:endParaRPr lang="en-US" dirty="0"/>
                    </a:p>
                  </a:txBody>
                  <a:tcPr/>
                </a:tc>
              </a:tr>
              <a:tr h="376016">
                <a:tc>
                  <a:txBody>
                    <a:bodyPr/>
                    <a:lstStyle/>
                    <a:p>
                      <a:r>
                        <a:rPr lang="en-US" dirty="0" smtClean="0"/>
                        <a:t>1</a:t>
                      </a:r>
                      <a:endParaRPr lang="en-US" dirty="0"/>
                    </a:p>
                  </a:txBody>
                  <a:tcPr/>
                </a:tc>
                <a:tc>
                  <a:txBody>
                    <a:bodyPr/>
                    <a:lstStyle/>
                    <a:p>
                      <a:r>
                        <a:rPr lang="en-US" dirty="0" smtClean="0"/>
                        <a:t>Tutoring/Learning Assistant</a:t>
                      </a:r>
                      <a:endParaRPr lang="en-US" dirty="0"/>
                    </a:p>
                  </a:txBody>
                  <a:tcPr/>
                </a:tc>
                <a:tc>
                  <a:txBody>
                    <a:bodyPr/>
                    <a:lstStyle/>
                    <a:p>
                      <a:r>
                        <a:rPr lang="en-US" dirty="0" smtClean="0"/>
                        <a:t>Student hourlies</a:t>
                      </a:r>
                      <a:endParaRPr lang="en-US" dirty="0"/>
                    </a:p>
                  </a:txBody>
                  <a:tcPr/>
                </a:tc>
              </a:tr>
              <a:tr h="376016">
                <a:tc>
                  <a:txBody>
                    <a:bodyPr/>
                    <a:lstStyle/>
                    <a:p>
                      <a:r>
                        <a:rPr lang="en-US" dirty="0" smtClean="0"/>
                        <a:t>2</a:t>
                      </a:r>
                      <a:endParaRPr lang="en-US" dirty="0"/>
                    </a:p>
                  </a:txBody>
                  <a:tcPr/>
                </a:tc>
                <a:tc>
                  <a:txBody>
                    <a:bodyPr/>
                    <a:lstStyle/>
                    <a:p>
                      <a:r>
                        <a:rPr lang="en-US" dirty="0" smtClean="0"/>
                        <a:t>DSPS</a:t>
                      </a:r>
                      <a:endParaRPr lang="en-US" dirty="0"/>
                    </a:p>
                  </a:txBody>
                  <a:tcPr/>
                </a:tc>
                <a:tc>
                  <a:txBody>
                    <a:bodyPr/>
                    <a:lstStyle/>
                    <a:p>
                      <a:r>
                        <a:rPr lang="en-US" dirty="0" smtClean="0"/>
                        <a:t>Academic and student</a:t>
                      </a:r>
                      <a:r>
                        <a:rPr lang="en-US" baseline="0" dirty="0" smtClean="0"/>
                        <a:t> support - mandated services</a:t>
                      </a:r>
                    </a:p>
                    <a:p>
                      <a:endParaRPr lang="en-US" dirty="0"/>
                    </a:p>
                  </a:txBody>
                  <a:tcPr/>
                </a:tc>
              </a:tr>
              <a:tr h="376016">
                <a:tc>
                  <a:txBody>
                    <a:bodyPr/>
                    <a:lstStyle/>
                    <a:p>
                      <a:r>
                        <a:rPr lang="en-US" dirty="0" smtClean="0"/>
                        <a:t>3</a:t>
                      </a:r>
                      <a:endParaRPr lang="en-US" dirty="0"/>
                    </a:p>
                  </a:txBody>
                  <a:tcPr/>
                </a:tc>
                <a:tc>
                  <a:txBody>
                    <a:bodyPr/>
                    <a:lstStyle/>
                    <a:p>
                      <a:r>
                        <a:rPr lang="en-US" dirty="0" smtClean="0"/>
                        <a:t>DSPS</a:t>
                      </a:r>
                      <a:endParaRPr lang="en-US" dirty="0"/>
                    </a:p>
                  </a:txBody>
                  <a:tcPr/>
                </a:tc>
                <a:tc>
                  <a:txBody>
                    <a:bodyPr/>
                    <a:lstStyle/>
                    <a:p>
                      <a:r>
                        <a:rPr lang="en-US" dirty="0" smtClean="0"/>
                        <a:t>Hourly DHH scheduler and ASL interpreter’s and close captioning services </a:t>
                      </a:r>
                      <a:endParaRPr lang="en-US" dirty="0"/>
                    </a:p>
                  </a:txBody>
                  <a:tcPr/>
                </a:tc>
              </a:tr>
              <a:tr h="376016">
                <a:tc>
                  <a:txBody>
                    <a:bodyPr/>
                    <a:lstStyle/>
                    <a:p>
                      <a:r>
                        <a:rPr lang="en-US" dirty="0" smtClean="0"/>
                        <a:t>4</a:t>
                      </a:r>
                      <a:endParaRPr lang="en-US" dirty="0"/>
                    </a:p>
                  </a:txBody>
                  <a:tcPr/>
                </a:tc>
                <a:tc>
                  <a:txBody>
                    <a:bodyPr/>
                    <a:lstStyle/>
                    <a:p>
                      <a:r>
                        <a:rPr lang="en-US" dirty="0" smtClean="0"/>
                        <a:t>Library</a:t>
                      </a:r>
                      <a:endParaRPr lang="en-US" dirty="0"/>
                    </a:p>
                  </a:txBody>
                  <a:tcPr/>
                </a:tc>
                <a:tc>
                  <a:txBody>
                    <a:bodyPr/>
                    <a:lstStyle/>
                    <a:p>
                      <a:r>
                        <a:rPr lang="en-US" dirty="0" smtClean="0"/>
                        <a:t>Librarian adjuncts</a:t>
                      </a:r>
                    </a:p>
                    <a:p>
                      <a:endParaRPr lang="en-US" dirty="0"/>
                    </a:p>
                  </a:txBody>
                  <a:tcPr/>
                </a:tc>
              </a:tr>
              <a:tr h="376016">
                <a:tc>
                  <a:txBody>
                    <a:bodyPr/>
                    <a:lstStyle/>
                    <a:p>
                      <a:r>
                        <a:rPr lang="en-US" dirty="0" smtClean="0"/>
                        <a:t>5</a:t>
                      </a:r>
                      <a:endParaRPr lang="en-US" dirty="0"/>
                    </a:p>
                  </a:txBody>
                  <a:tcPr/>
                </a:tc>
                <a:tc>
                  <a:txBody>
                    <a:bodyPr/>
                    <a:lstStyle/>
                    <a:p>
                      <a:r>
                        <a:rPr lang="en-US" dirty="0" smtClean="0"/>
                        <a:t>Tutoring/Learning Assistant</a:t>
                      </a:r>
                      <a:endParaRPr lang="en-US" dirty="0"/>
                    </a:p>
                  </a:txBody>
                  <a:tcPr/>
                </a:tc>
                <a:tc>
                  <a:txBody>
                    <a:bodyPr/>
                    <a:lstStyle/>
                    <a:p>
                      <a:r>
                        <a:rPr lang="en-US" dirty="0" smtClean="0"/>
                        <a:t>Training for tutors</a:t>
                      </a:r>
                    </a:p>
                    <a:p>
                      <a:endParaRPr lang="en-US" dirty="0"/>
                    </a:p>
                  </a:txBody>
                  <a:tcPr/>
                </a:tc>
              </a:tr>
              <a:tr h="376016">
                <a:tc>
                  <a:txBody>
                    <a:bodyPr/>
                    <a:lstStyle/>
                    <a:p>
                      <a:r>
                        <a:rPr lang="en-US" dirty="0" smtClean="0"/>
                        <a:t>6</a:t>
                      </a:r>
                      <a:endParaRPr lang="en-US" dirty="0"/>
                    </a:p>
                  </a:txBody>
                  <a:tcPr/>
                </a:tc>
                <a:tc>
                  <a:txBody>
                    <a:bodyPr/>
                    <a:lstStyle/>
                    <a:p>
                      <a:r>
                        <a:rPr lang="en-US" dirty="0" smtClean="0"/>
                        <a:t>Mathematics</a:t>
                      </a:r>
                      <a:endParaRPr lang="en-US" dirty="0"/>
                    </a:p>
                  </a:txBody>
                  <a:tcPr/>
                </a:tc>
                <a:tc>
                  <a:txBody>
                    <a:bodyPr/>
                    <a:lstStyle/>
                    <a:p>
                      <a:r>
                        <a:rPr lang="en-US" dirty="0" smtClean="0"/>
                        <a:t>Expand tutoring services</a:t>
                      </a:r>
                    </a:p>
                    <a:p>
                      <a:endParaRPr lang="en-US" dirty="0"/>
                    </a:p>
                  </a:txBody>
                  <a:tcPr/>
                </a:tc>
              </a:tr>
            </a:tbl>
          </a:graphicData>
        </a:graphic>
      </p:graphicFrame>
    </p:spTree>
    <p:extLst>
      <p:ext uri="{BB962C8B-B14F-4D97-AF65-F5344CB8AC3E}">
        <p14:creationId xmlns:p14="http://schemas.microsoft.com/office/powerpoint/2010/main" val="39245884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3124" y="424205"/>
            <a:ext cx="11124394" cy="6363093"/>
          </a:xfrm>
          <a:ln>
            <a:solidFill>
              <a:schemeClr val="bg2">
                <a:lumMod val="75000"/>
              </a:schemeClr>
            </a:solidFill>
          </a:ln>
        </p:spPr>
        <p:txBody>
          <a:bodyPr>
            <a:normAutofit/>
          </a:bodyPr>
          <a:lstStyle/>
          <a:p>
            <a:r>
              <a:rPr lang="en-US" sz="4400" b="1" dirty="0" smtClean="0"/>
              <a:t>Other Requests – Ranked List</a:t>
            </a:r>
          </a:p>
          <a:p>
            <a:pPr marL="571500" indent="-571500" algn="l">
              <a:buFont typeface="Arial" panose="020B0604020202020204" pitchFamily="34" charset="0"/>
              <a:buChar char="•"/>
            </a:pPr>
            <a:endParaRPr lang="en-US" sz="3200" b="1" dirty="0" smtClean="0"/>
          </a:p>
          <a:p>
            <a:pPr marL="571500" indent="-571500" algn="l">
              <a:buFont typeface="Arial" panose="020B0604020202020204" pitchFamily="34" charset="0"/>
              <a:buChar char="•"/>
            </a:pPr>
            <a:endParaRPr lang="en-US" sz="2800" dirty="0" smtClean="0"/>
          </a:p>
        </p:txBody>
      </p:sp>
      <p:graphicFrame>
        <p:nvGraphicFramePr>
          <p:cNvPr id="2" name="Table 1"/>
          <p:cNvGraphicFramePr>
            <a:graphicFrameLocks noGrp="1"/>
          </p:cNvGraphicFramePr>
          <p:nvPr>
            <p:extLst>
              <p:ext uri="{D42A27DB-BD31-4B8C-83A1-F6EECF244321}">
                <p14:modId xmlns:p14="http://schemas.microsoft.com/office/powerpoint/2010/main" val="809552210"/>
              </p:ext>
            </p:extLst>
          </p:nvPr>
        </p:nvGraphicFramePr>
        <p:xfrm>
          <a:off x="1023332" y="1530965"/>
          <a:ext cx="10062590" cy="3566160"/>
        </p:xfrm>
        <a:graphic>
          <a:graphicData uri="http://schemas.openxmlformats.org/drawingml/2006/table">
            <a:tbl>
              <a:tblPr firstRow="1" bandRow="1">
                <a:tableStyleId>{5C22544A-7EE6-4342-B048-85BDC9FD1C3A}</a:tableStyleId>
              </a:tblPr>
              <a:tblGrid>
                <a:gridCol w="1003431"/>
                <a:gridCol w="2092751"/>
                <a:gridCol w="6966408"/>
              </a:tblGrid>
              <a:tr h="0">
                <a:tc>
                  <a:txBody>
                    <a:bodyPr/>
                    <a:lstStyle/>
                    <a:p>
                      <a:r>
                        <a:rPr lang="en-US" dirty="0" smtClean="0"/>
                        <a:t>Ranking</a:t>
                      </a:r>
                      <a:endParaRPr lang="en-US" dirty="0"/>
                    </a:p>
                  </a:txBody>
                  <a:tcPr/>
                </a:tc>
                <a:tc>
                  <a:txBody>
                    <a:bodyPr/>
                    <a:lstStyle/>
                    <a:p>
                      <a:r>
                        <a:rPr lang="en-US" dirty="0" smtClean="0"/>
                        <a:t>Department</a:t>
                      </a:r>
                      <a:endParaRPr lang="en-US" dirty="0"/>
                    </a:p>
                  </a:txBody>
                  <a:tcPr/>
                </a:tc>
                <a:tc>
                  <a:txBody>
                    <a:bodyPr/>
                    <a:lstStyle/>
                    <a:p>
                      <a:r>
                        <a:rPr lang="en-US" dirty="0" smtClean="0"/>
                        <a:t>Description</a:t>
                      </a:r>
                      <a:endParaRPr lang="en-US" dirty="0"/>
                    </a:p>
                  </a:txBody>
                  <a:tcPr/>
                </a:tc>
              </a:tr>
              <a:tr h="376016">
                <a:tc>
                  <a:txBody>
                    <a:bodyPr/>
                    <a:lstStyle/>
                    <a:p>
                      <a:r>
                        <a:rPr lang="en-US" dirty="0" smtClean="0"/>
                        <a:t>7</a:t>
                      </a:r>
                      <a:endParaRPr lang="en-US" dirty="0"/>
                    </a:p>
                  </a:txBody>
                  <a:tcPr/>
                </a:tc>
                <a:tc>
                  <a:txBody>
                    <a:bodyPr/>
                    <a:lstStyle/>
                    <a:p>
                      <a:r>
                        <a:rPr lang="en-US" dirty="0" smtClean="0"/>
                        <a:t>English</a:t>
                      </a:r>
                      <a:endParaRPr lang="en-US" dirty="0"/>
                    </a:p>
                  </a:txBody>
                  <a:tcPr/>
                </a:tc>
                <a:tc>
                  <a:txBody>
                    <a:bodyPr/>
                    <a:lstStyle/>
                    <a:p>
                      <a:r>
                        <a:rPr lang="en-US" dirty="0" smtClean="0"/>
                        <a:t>Equity Project</a:t>
                      </a:r>
                    </a:p>
                    <a:p>
                      <a:endParaRPr lang="en-US" dirty="0"/>
                    </a:p>
                  </a:txBody>
                  <a:tcPr/>
                </a:tc>
              </a:tr>
              <a:tr h="376016">
                <a:tc>
                  <a:txBody>
                    <a:bodyPr/>
                    <a:lstStyle/>
                    <a:p>
                      <a:r>
                        <a:rPr lang="en-US" dirty="0" smtClean="0"/>
                        <a:t>8</a:t>
                      </a:r>
                      <a:endParaRPr lang="en-US" dirty="0"/>
                    </a:p>
                  </a:txBody>
                  <a:tcPr/>
                </a:tc>
                <a:tc>
                  <a:txBody>
                    <a:bodyPr/>
                    <a:lstStyle/>
                    <a:p>
                      <a:r>
                        <a:rPr lang="en-US" dirty="0" smtClean="0"/>
                        <a:t>Mathematics</a:t>
                      </a:r>
                      <a:endParaRPr lang="en-US" dirty="0"/>
                    </a:p>
                  </a:txBody>
                  <a:tcPr/>
                </a:tc>
                <a:tc>
                  <a:txBody>
                    <a:bodyPr/>
                    <a:lstStyle/>
                    <a:p>
                      <a:r>
                        <a:rPr lang="en-US" dirty="0" smtClean="0"/>
                        <a:t>Training for tutors</a:t>
                      </a:r>
                    </a:p>
                    <a:p>
                      <a:endParaRPr lang="en-US" dirty="0"/>
                    </a:p>
                  </a:txBody>
                  <a:tcPr/>
                </a:tc>
              </a:tr>
              <a:tr h="376016">
                <a:tc>
                  <a:txBody>
                    <a:bodyPr/>
                    <a:lstStyle/>
                    <a:p>
                      <a:r>
                        <a:rPr lang="en-US" dirty="0" smtClean="0"/>
                        <a:t>8</a:t>
                      </a:r>
                      <a:endParaRPr lang="en-US" dirty="0"/>
                    </a:p>
                  </a:txBody>
                  <a:tcPr/>
                </a:tc>
                <a:tc>
                  <a:txBody>
                    <a:bodyPr/>
                    <a:lstStyle/>
                    <a:p>
                      <a:r>
                        <a:rPr lang="en-US" dirty="0" smtClean="0"/>
                        <a:t>Health Education</a:t>
                      </a:r>
                      <a:endParaRPr lang="en-US" dirty="0"/>
                    </a:p>
                  </a:txBody>
                  <a:tcPr/>
                </a:tc>
                <a:tc>
                  <a:txBody>
                    <a:bodyPr/>
                    <a:lstStyle/>
                    <a:p>
                      <a:r>
                        <a:rPr lang="en-US" dirty="0" smtClean="0"/>
                        <a:t>Arabic translator for HED 251</a:t>
                      </a:r>
                    </a:p>
                    <a:p>
                      <a:endParaRPr lang="en-US" dirty="0"/>
                    </a:p>
                  </a:txBody>
                  <a:tcPr/>
                </a:tc>
              </a:tr>
              <a:tr h="376016">
                <a:tc>
                  <a:txBody>
                    <a:bodyPr/>
                    <a:lstStyle/>
                    <a:p>
                      <a:r>
                        <a:rPr lang="en-US" dirty="0" smtClean="0"/>
                        <a:t>9</a:t>
                      </a:r>
                      <a:endParaRPr lang="en-US" dirty="0"/>
                    </a:p>
                  </a:txBody>
                  <a:tcPr/>
                </a:tc>
                <a:tc>
                  <a:txBody>
                    <a:bodyPr/>
                    <a:lstStyle/>
                    <a:p>
                      <a:r>
                        <a:rPr lang="en-US" dirty="0" smtClean="0"/>
                        <a:t>DSPS</a:t>
                      </a:r>
                      <a:endParaRPr lang="en-US" dirty="0"/>
                    </a:p>
                  </a:txBody>
                  <a:tcPr/>
                </a:tc>
                <a:tc>
                  <a:txBody>
                    <a:bodyPr/>
                    <a:lstStyle/>
                    <a:p>
                      <a:r>
                        <a:rPr lang="en-US" dirty="0" smtClean="0"/>
                        <a:t>Workshops for disproportionate impact, transfer and ESL students</a:t>
                      </a:r>
                    </a:p>
                    <a:p>
                      <a:endParaRPr lang="en-US" dirty="0"/>
                    </a:p>
                  </a:txBody>
                  <a:tcPr/>
                </a:tc>
              </a:tr>
              <a:tr h="376016">
                <a:tc>
                  <a:txBody>
                    <a:bodyPr/>
                    <a:lstStyle/>
                    <a:p>
                      <a:r>
                        <a:rPr lang="en-US" dirty="0" smtClean="0"/>
                        <a:t>10</a:t>
                      </a:r>
                      <a:endParaRPr lang="en-US" dirty="0"/>
                    </a:p>
                  </a:txBody>
                  <a:tcPr/>
                </a:tc>
                <a:tc>
                  <a:txBody>
                    <a:bodyPr/>
                    <a:lstStyle/>
                    <a:p>
                      <a:r>
                        <a:rPr lang="en-US" dirty="0" smtClean="0"/>
                        <a:t>English</a:t>
                      </a:r>
                      <a:endParaRPr lang="en-US" dirty="0"/>
                    </a:p>
                  </a:txBody>
                  <a:tcPr/>
                </a:tc>
                <a:tc>
                  <a:txBody>
                    <a:bodyPr/>
                    <a:lstStyle/>
                    <a:p>
                      <a:r>
                        <a:rPr lang="en-US" dirty="0" smtClean="0"/>
                        <a:t>Common final exam scoring</a:t>
                      </a:r>
                    </a:p>
                    <a:p>
                      <a:endParaRPr lang="en-US" dirty="0"/>
                    </a:p>
                  </a:txBody>
                  <a:tcPr/>
                </a:tc>
              </a:tr>
            </a:tbl>
          </a:graphicData>
        </a:graphic>
      </p:graphicFrame>
    </p:spTree>
    <p:extLst>
      <p:ext uri="{BB962C8B-B14F-4D97-AF65-F5344CB8AC3E}">
        <p14:creationId xmlns:p14="http://schemas.microsoft.com/office/powerpoint/2010/main" val="8829574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3124" y="292231"/>
            <a:ext cx="11112844" cy="6405131"/>
          </a:xfrm>
          <a:ln>
            <a:solidFill>
              <a:schemeClr val="bg2">
                <a:lumMod val="75000"/>
              </a:schemeClr>
            </a:solidFill>
          </a:ln>
        </p:spPr>
        <p:txBody>
          <a:bodyPr>
            <a:normAutofit/>
          </a:bodyPr>
          <a:lstStyle/>
          <a:p>
            <a:endParaRPr lang="en-US" dirty="0"/>
          </a:p>
          <a:p>
            <a:r>
              <a:rPr lang="en-US" sz="4400" b="1" dirty="0" smtClean="0"/>
              <a:t>Next Steps</a:t>
            </a:r>
          </a:p>
          <a:p>
            <a:pPr marL="571500" indent="-571500" algn="l">
              <a:buFont typeface="Arial" panose="020B0604020202020204" pitchFamily="34" charset="0"/>
              <a:buChar char="•"/>
            </a:pPr>
            <a:endParaRPr lang="en-US" sz="3200" b="1" dirty="0" smtClean="0"/>
          </a:p>
          <a:p>
            <a:pPr marL="571500" indent="-571500" algn="l">
              <a:buFont typeface="Arial" panose="020B0604020202020204" pitchFamily="34" charset="0"/>
              <a:buChar char="•"/>
            </a:pPr>
            <a:r>
              <a:rPr lang="en-US" sz="3200" dirty="0" smtClean="0"/>
              <a:t>Review and evaluate ROC goals</a:t>
            </a:r>
          </a:p>
          <a:p>
            <a:pPr marL="571500" indent="-571500" algn="l">
              <a:buFont typeface="Arial" panose="020B0604020202020204" pitchFamily="34" charset="0"/>
              <a:buChar char="•"/>
            </a:pPr>
            <a:endParaRPr lang="en-US" sz="3200" dirty="0" smtClean="0"/>
          </a:p>
          <a:p>
            <a:pPr marL="571500" indent="-571500" algn="l">
              <a:buFont typeface="Arial" panose="020B0604020202020204" pitchFamily="34" charset="0"/>
              <a:buChar char="•"/>
            </a:pPr>
            <a:r>
              <a:rPr lang="en-US" sz="3200" dirty="0" smtClean="0"/>
              <a:t>Review rubrics for supplies &amp; equipment and other requests</a:t>
            </a:r>
          </a:p>
          <a:p>
            <a:pPr marL="571500" indent="-571500" algn="l">
              <a:buFont typeface="Arial" panose="020B0604020202020204" pitchFamily="34" charset="0"/>
              <a:buChar char="•"/>
            </a:pPr>
            <a:endParaRPr lang="en-US" sz="3200" dirty="0" smtClean="0"/>
          </a:p>
          <a:p>
            <a:pPr marL="571500" indent="-571500" algn="l">
              <a:buFont typeface="Arial" panose="020B0604020202020204" pitchFamily="34" charset="0"/>
              <a:buChar char="•"/>
            </a:pPr>
            <a:r>
              <a:rPr lang="en-US" sz="3200" dirty="0" smtClean="0"/>
              <a:t>Provide recommendations for program review requests</a:t>
            </a:r>
          </a:p>
          <a:p>
            <a:pPr marL="571500" indent="-571500" algn="l">
              <a:buFont typeface="Arial" panose="020B0604020202020204" pitchFamily="34" charset="0"/>
              <a:buChar char="•"/>
            </a:pPr>
            <a:endParaRPr lang="en-US" sz="3200" dirty="0" smtClean="0"/>
          </a:p>
          <a:p>
            <a:pPr marL="571500" indent="-571500" algn="l">
              <a:buFont typeface="Arial" panose="020B0604020202020204" pitchFamily="34" charset="0"/>
              <a:buChar char="•"/>
            </a:pPr>
            <a:r>
              <a:rPr lang="en-US" sz="3200" dirty="0" smtClean="0"/>
              <a:t>Compiling list for things to do in the Fall</a:t>
            </a:r>
          </a:p>
        </p:txBody>
      </p:sp>
    </p:spTree>
    <p:extLst>
      <p:ext uri="{BB962C8B-B14F-4D97-AF65-F5344CB8AC3E}">
        <p14:creationId xmlns:p14="http://schemas.microsoft.com/office/powerpoint/2010/main" val="2835243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6000">
              <a:schemeClr val="accent1">
                <a:lumMod val="20000"/>
                <a:lumOff val="80000"/>
              </a:schemeClr>
            </a:gs>
            <a:gs pos="9768">
              <a:srgbClr val="8EADC2"/>
            </a:gs>
            <a:gs pos="0">
              <a:schemeClr val="bg2">
                <a:lumMod val="74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3124" y="292231"/>
            <a:ext cx="11112844" cy="6405131"/>
          </a:xfrm>
          <a:ln>
            <a:solidFill>
              <a:schemeClr val="bg2">
                <a:lumMod val="75000"/>
              </a:schemeClr>
            </a:solidFill>
          </a:ln>
        </p:spPr>
        <p:txBody>
          <a:bodyPr/>
          <a:lstStyle/>
          <a:p>
            <a:endParaRPr lang="en-US" dirty="0" smtClean="0"/>
          </a:p>
          <a:p>
            <a:endParaRPr lang="en-US" dirty="0"/>
          </a:p>
          <a:p>
            <a:r>
              <a:rPr lang="en-US" sz="4400" b="1" dirty="0" smtClean="0"/>
              <a:t>Charge</a:t>
            </a:r>
          </a:p>
          <a:p>
            <a:endParaRPr lang="en-US" sz="3600" b="1" dirty="0" smtClean="0"/>
          </a:p>
          <a:p>
            <a:pPr algn="l">
              <a:lnSpc>
                <a:spcPct val="100000"/>
              </a:lnSpc>
            </a:pPr>
            <a:r>
              <a:rPr lang="en-US" sz="3200" dirty="0" smtClean="0"/>
              <a:t>ROC is the participatory governance council responsible for developing integrated budget priorities, procedures, and processes.  Its purpose is to provide recommendations for resource allocation to CCC in the areas of technology, staffing, facilities, and other budget needs.  It achieves this through coordination with appropriate governance councils and committees.</a:t>
            </a:r>
            <a:endParaRPr lang="en-US" sz="2000" dirty="0"/>
          </a:p>
        </p:txBody>
      </p:sp>
    </p:spTree>
    <p:extLst>
      <p:ext uri="{BB962C8B-B14F-4D97-AF65-F5344CB8AC3E}">
        <p14:creationId xmlns:p14="http://schemas.microsoft.com/office/powerpoint/2010/main" val="655771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6000">
              <a:schemeClr val="accent1">
                <a:lumMod val="20000"/>
                <a:lumOff val="80000"/>
              </a:schemeClr>
            </a:gs>
            <a:gs pos="9768">
              <a:srgbClr val="8EADC2"/>
            </a:gs>
            <a:gs pos="0">
              <a:schemeClr val="bg2">
                <a:lumMod val="74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5670" y="292231"/>
            <a:ext cx="11792932" cy="6405131"/>
          </a:xfrm>
          <a:ln>
            <a:solidFill>
              <a:schemeClr val="bg2">
                <a:lumMod val="75000"/>
              </a:schemeClr>
            </a:solidFill>
          </a:ln>
        </p:spPr>
        <p:txBody>
          <a:bodyPr>
            <a:normAutofit lnSpcReduction="10000"/>
          </a:bodyPr>
          <a:lstStyle/>
          <a:p>
            <a:endParaRPr lang="en-US" dirty="0" smtClean="0"/>
          </a:p>
          <a:p>
            <a:r>
              <a:rPr lang="en-US" sz="4400" b="1" dirty="0" smtClean="0"/>
              <a:t>Composition</a:t>
            </a:r>
          </a:p>
          <a:p>
            <a:endParaRPr lang="en-US" sz="3600" b="1" dirty="0"/>
          </a:p>
          <a:p>
            <a:pPr algn="l">
              <a:lnSpc>
                <a:spcPct val="150000"/>
              </a:lnSpc>
            </a:pPr>
            <a:r>
              <a:rPr lang="en-US" dirty="0" smtClean="0"/>
              <a:t>Co-Chair		Sahar Abushaban		Classified		Anmar Kakos</a:t>
            </a:r>
          </a:p>
          <a:p>
            <a:pPr algn="l">
              <a:lnSpc>
                <a:spcPct val="150000"/>
              </a:lnSpc>
            </a:pPr>
            <a:r>
              <a:rPr lang="en-US" dirty="0" smtClean="0"/>
              <a:t>Co-Chair		Lauren Halsted		Classified		Jennifer Moore</a:t>
            </a:r>
          </a:p>
          <a:p>
            <a:pPr algn="l">
              <a:lnSpc>
                <a:spcPct val="150000"/>
              </a:lnSpc>
            </a:pPr>
            <a:r>
              <a:rPr lang="en-US" dirty="0" smtClean="0"/>
              <a:t>AHSS Faculty		Lauren Halsted		Dean, LTR		Kerry Kilber</a:t>
            </a:r>
          </a:p>
          <a:p>
            <a:pPr algn="l">
              <a:lnSpc>
                <a:spcPct val="150000"/>
              </a:lnSpc>
            </a:pPr>
            <a:r>
              <a:rPr lang="en-US" dirty="0" smtClean="0"/>
              <a:t>CE Faculty		Brad McCombs		SS Dean		Agustin Orozco</a:t>
            </a:r>
          </a:p>
          <a:p>
            <a:pPr algn="l">
              <a:lnSpc>
                <a:spcPct val="150000"/>
              </a:lnSpc>
            </a:pPr>
            <a:r>
              <a:rPr lang="en-US" dirty="0" smtClean="0"/>
              <a:t>MSE Faculty		Kim Dudzik			Director, Facilities	Francisco Gonzalez</a:t>
            </a:r>
          </a:p>
          <a:p>
            <a:pPr algn="l">
              <a:lnSpc>
                <a:spcPct val="150000"/>
              </a:lnSpc>
            </a:pPr>
            <a:r>
              <a:rPr lang="en-US" dirty="0" smtClean="0"/>
              <a:t>AK&amp;HE Faculty		Patrick Thiss			ASG 			Jesus Suarez</a:t>
            </a:r>
          </a:p>
          <a:p>
            <a:pPr algn="l">
              <a:lnSpc>
                <a:spcPct val="150000"/>
              </a:lnSpc>
            </a:pPr>
            <a:r>
              <a:rPr lang="en-US" dirty="0" smtClean="0"/>
              <a:t>SS Faculty		Beth Viersen</a:t>
            </a:r>
          </a:p>
        </p:txBody>
      </p:sp>
    </p:spTree>
    <p:extLst>
      <p:ext uri="{BB962C8B-B14F-4D97-AF65-F5344CB8AC3E}">
        <p14:creationId xmlns:p14="http://schemas.microsoft.com/office/powerpoint/2010/main" val="2917154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46000">
              <a:schemeClr val="accent1">
                <a:lumMod val="20000"/>
                <a:lumOff val="80000"/>
              </a:schemeClr>
            </a:gs>
            <a:gs pos="9768">
              <a:srgbClr val="8EADC2"/>
            </a:gs>
            <a:gs pos="0">
              <a:schemeClr val="bg2">
                <a:lumMod val="74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3124" y="292231"/>
            <a:ext cx="11112844" cy="6405131"/>
          </a:xfrm>
          <a:ln>
            <a:solidFill>
              <a:schemeClr val="bg2">
                <a:lumMod val="75000"/>
              </a:schemeClr>
            </a:solidFill>
          </a:ln>
        </p:spPr>
        <p:txBody>
          <a:bodyPr>
            <a:normAutofit fontScale="92500" lnSpcReduction="10000"/>
          </a:bodyPr>
          <a:lstStyle/>
          <a:p>
            <a:endParaRPr lang="en-US" dirty="0"/>
          </a:p>
          <a:p>
            <a:r>
              <a:rPr lang="en-US" sz="4400" b="1" dirty="0" smtClean="0"/>
              <a:t>Spring 2019 Goals</a:t>
            </a:r>
          </a:p>
          <a:p>
            <a:pPr marL="571500" indent="-571500" algn="l">
              <a:buFont typeface="Arial" panose="020B0604020202020204" pitchFamily="34" charset="0"/>
              <a:buChar char="•"/>
            </a:pPr>
            <a:endParaRPr lang="en-US" sz="3200" b="1" dirty="0" smtClean="0"/>
          </a:p>
          <a:p>
            <a:pPr marL="571500" indent="-571500" algn="l">
              <a:buFont typeface="Arial" panose="020B0604020202020204" pitchFamily="34" charset="0"/>
              <a:buChar char="•"/>
            </a:pPr>
            <a:r>
              <a:rPr lang="en-US" sz="2800" dirty="0" smtClean="0"/>
              <a:t>Establish process for supplies, equipment, and other program review requests.  As well as establishing a rubric for ranking requests.</a:t>
            </a:r>
          </a:p>
          <a:p>
            <a:pPr marL="571500" indent="-571500" algn="l">
              <a:buFont typeface="Arial" panose="020B0604020202020204" pitchFamily="34" charset="0"/>
              <a:buChar char="•"/>
            </a:pPr>
            <a:endParaRPr lang="en-US" sz="2800" dirty="0" smtClean="0"/>
          </a:p>
          <a:p>
            <a:pPr marL="571500" indent="-571500" algn="l">
              <a:buFont typeface="Arial" panose="020B0604020202020204" pitchFamily="34" charset="0"/>
              <a:buChar char="•"/>
            </a:pPr>
            <a:r>
              <a:rPr lang="en-US" sz="2800" dirty="0" smtClean="0"/>
              <a:t>How to integrate grants into the planning process that includes technology, human resources, and facilities</a:t>
            </a:r>
          </a:p>
          <a:p>
            <a:pPr marL="571500" indent="-571500" algn="l">
              <a:buFont typeface="Arial" panose="020B0604020202020204" pitchFamily="34" charset="0"/>
              <a:buChar char="•"/>
            </a:pPr>
            <a:endParaRPr lang="en-US" sz="2800" dirty="0" smtClean="0"/>
          </a:p>
          <a:p>
            <a:pPr marL="571500" indent="-571500" algn="l">
              <a:buFont typeface="Arial" panose="020B0604020202020204" pitchFamily="34" charset="0"/>
              <a:buChar char="•"/>
            </a:pPr>
            <a:r>
              <a:rPr lang="en-US" sz="2800" dirty="0" smtClean="0"/>
              <a:t>Review the annual request rankings from College Technology committee, Staffing </a:t>
            </a:r>
            <a:r>
              <a:rPr lang="en-US" sz="2800" dirty="0"/>
              <a:t>P</a:t>
            </a:r>
            <a:r>
              <a:rPr lang="en-US" sz="2800" dirty="0" smtClean="0"/>
              <a:t>rioritization committee, and the Facilities &amp; Sustainability Planning Committee and report to CCC</a:t>
            </a:r>
          </a:p>
          <a:p>
            <a:pPr marL="571500" indent="-571500" algn="l">
              <a:buFont typeface="Arial" panose="020B0604020202020204" pitchFamily="34" charset="0"/>
              <a:buChar char="•"/>
            </a:pPr>
            <a:endParaRPr lang="en-US" sz="2800" dirty="0" smtClean="0"/>
          </a:p>
          <a:p>
            <a:pPr marL="571500" indent="-571500" algn="l">
              <a:buFont typeface="Arial" panose="020B0604020202020204" pitchFamily="34" charset="0"/>
              <a:buChar char="•"/>
            </a:pPr>
            <a:r>
              <a:rPr lang="en-US" sz="2800" dirty="0" smtClean="0"/>
              <a:t>Establish a process that will allow other committees to report to the ROC and establish a timeline for reporting</a:t>
            </a:r>
          </a:p>
          <a:p>
            <a:pPr marL="571500" indent="-571500" algn="l">
              <a:buFont typeface="Arial" panose="020B0604020202020204" pitchFamily="34" charset="0"/>
              <a:buChar char="•"/>
            </a:pPr>
            <a:endParaRPr lang="en-US" sz="3200" dirty="0" smtClean="0"/>
          </a:p>
        </p:txBody>
      </p:sp>
    </p:spTree>
    <p:extLst>
      <p:ext uri="{BB962C8B-B14F-4D97-AF65-F5344CB8AC3E}">
        <p14:creationId xmlns:p14="http://schemas.microsoft.com/office/powerpoint/2010/main" val="1097842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46000">
              <a:schemeClr val="accent1">
                <a:lumMod val="20000"/>
                <a:lumOff val="80000"/>
              </a:schemeClr>
            </a:gs>
            <a:gs pos="9768">
              <a:srgbClr val="8EADC2"/>
            </a:gs>
            <a:gs pos="0">
              <a:schemeClr val="bg2">
                <a:lumMod val="74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3124" y="292231"/>
            <a:ext cx="11112844" cy="6405131"/>
          </a:xfrm>
          <a:ln>
            <a:solidFill>
              <a:schemeClr val="bg2">
                <a:lumMod val="75000"/>
              </a:schemeClr>
            </a:solidFill>
          </a:ln>
        </p:spPr>
        <p:txBody>
          <a:bodyPr>
            <a:normAutofit/>
          </a:bodyPr>
          <a:lstStyle/>
          <a:p>
            <a:endParaRPr lang="en-US" dirty="0"/>
          </a:p>
          <a:p>
            <a:r>
              <a:rPr lang="en-US" sz="4400" b="1" dirty="0" smtClean="0"/>
              <a:t>Spring 2019 Accomplishments</a:t>
            </a:r>
          </a:p>
          <a:p>
            <a:pPr marL="571500" indent="-571500" algn="l">
              <a:buFont typeface="Arial" panose="020B0604020202020204" pitchFamily="34" charset="0"/>
              <a:buChar char="•"/>
            </a:pPr>
            <a:endParaRPr lang="en-US" sz="3200" b="1" dirty="0" smtClean="0"/>
          </a:p>
          <a:p>
            <a:pPr marL="571500" indent="-571500" algn="l">
              <a:buFont typeface="Arial" panose="020B0604020202020204" pitchFamily="34" charset="0"/>
              <a:buChar char="•"/>
            </a:pPr>
            <a:r>
              <a:rPr lang="en-US" sz="2800" dirty="0" smtClean="0"/>
              <a:t>Established a rubric and ranked the supplies &amp; equipment requests and </a:t>
            </a:r>
            <a:r>
              <a:rPr lang="en-US" sz="2800" dirty="0"/>
              <a:t>o</a:t>
            </a:r>
            <a:r>
              <a:rPr lang="en-US" sz="2800" dirty="0" smtClean="0"/>
              <a:t>ther program review requests</a:t>
            </a:r>
          </a:p>
          <a:p>
            <a:pPr marL="571500" indent="-571500" algn="l">
              <a:buFont typeface="Arial" panose="020B0604020202020204" pitchFamily="34" charset="0"/>
              <a:buChar char="•"/>
            </a:pPr>
            <a:endParaRPr lang="en-US" sz="2800" dirty="0" smtClean="0"/>
          </a:p>
          <a:p>
            <a:pPr marL="571500" indent="-571500" algn="l">
              <a:buFont typeface="Arial" panose="020B0604020202020204" pitchFamily="34" charset="0"/>
              <a:buChar char="•"/>
            </a:pPr>
            <a:r>
              <a:rPr lang="en-US" sz="2800" dirty="0" smtClean="0"/>
              <a:t>Reviewed Technology Requests </a:t>
            </a:r>
          </a:p>
          <a:p>
            <a:pPr algn="l"/>
            <a:endParaRPr lang="en-US" sz="2800" dirty="0" smtClean="0"/>
          </a:p>
          <a:p>
            <a:pPr marL="571500" indent="-571500" algn="l">
              <a:buFont typeface="Arial" panose="020B0604020202020204" pitchFamily="34" charset="0"/>
              <a:buChar char="•"/>
            </a:pPr>
            <a:r>
              <a:rPr lang="en-US" sz="2800" dirty="0" smtClean="0"/>
              <a:t>Will review Classified Staffing requests – 5/15/2019</a:t>
            </a:r>
          </a:p>
          <a:p>
            <a:pPr marL="571500" indent="-571500" algn="l">
              <a:buFont typeface="Arial" panose="020B0604020202020204" pitchFamily="34" charset="0"/>
              <a:buChar char="•"/>
            </a:pPr>
            <a:endParaRPr lang="en-US" sz="2800" dirty="0" smtClean="0"/>
          </a:p>
          <a:p>
            <a:pPr marL="571500" indent="-571500" algn="l">
              <a:buFont typeface="Arial" panose="020B0604020202020204" pitchFamily="34" charset="0"/>
              <a:buChar char="•"/>
            </a:pPr>
            <a:r>
              <a:rPr lang="en-US" sz="2800" dirty="0" smtClean="0"/>
              <a:t>Will review facilities requests – 5/15/2019</a:t>
            </a:r>
          </a:p>
          <a:p>
            <a:pPr marL="571500" indent="-571500" algn="l">
              <a:buFont typeface="Arial" panose="020B0604020202020204" pitchFamily="34" charset="0"/>
              <a:buChar char="•"/>
            </a:pPr>
            <a:endParaRPr lang="en-US" sz="2800" dirty="0" smtClean="0"/>
          </a:p>
        </p:txBody>
      </p:sp>
    </p:spTree>
    <p:extLst>
      <p:ext uri="{BB962C8B-B14F-4D97-AF65-F5344CB8AC3E}">
        <p14:creationId xmlns:p14="http://schemas.microsoft.com/office/powerpoint/2010/main" val="78316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3124" y="292231"/>
            <a:ext cx="11112844" cy="6405131"/>
          </a:xfrm>
          <a:ln>
            <a:solidFill>
              <a:schemeClr val="bg2">
                <a:lumMod val="75000"/>
              </a:schemeClr>
            </a:solidFill>
          </a:ln>
        </p:spPr>
        <p:txBody>
          <a:bodyPr>
            <a:normAutofit/>
          </a:bodyPr>
          <a:lstStyle/>
          <a:p>
            <a:endParaRPr lang="en-US" dirty="0"/>
          </a:p>
          <a:p>
            <a:r>
              <a:rPr lang="en-US" sz="4400" b="1" dirty="0" smtClean="0"/>
              <a:t>Supplies &amp; Equipment </a:t>
            </a:r>
          </a:p>
          <a:p>
            <a:r>
              <a:rPr lang="en-US" sz="4400" b="1" dirty="0" smtClean="0"/>
              <a:t>Scoring Rubric 1 to 5 points</a:t>
            </a:r>
          </a:p>
          <a:p>
            <a:pPr marL="571500" indent="-571500" algn="l">
              <a:buFont typeface="Arial" panose="020B0604020202020204" pitchFamily="34" charset="0"/>
              <a:buChar char="•"/>
            </a:pPr>
            <a:endParaRPr lang="en-US" sz="3200" b="1" dirty="0" smtClean="0"/>
          </a:p>
          <a:p>
            <a:pPr marL="571500" indent="-571500" algn="l">
              <a:buFont typeface="Arial" panose="020B0604020202020204" pitchFamily="34" charset="0"/>
              <a:buChar char="•"/>
            </a:pPr>
            <a:r>
              <a:rPr lang="en-US" sz="3200" dirty="0" smtClean="0"/>
              <a:t>Health &amp; Safety</a:t>
            </a:r>
          </a:p>
          <a:p>
            <a:pPr marL="571500" indent="-571500" algn="l">
              <a:buFont typeface="Arial" panose="020B0604020202020204" pitchFamily="34" charset="0"/>
              <a:buChar char="•"/>
            </a:pPr>
            <a:r>
              <a:rPr lang="en-US" sz="3200" dirty="0" smtClean="0"/>
              <a:t>Equipment replacement or duplication</a:t>
            </a:r>
          </a:p>
          <a:p>
            <a:pPr marL="571500" indent="-571500" algn="l">
              <a:buFont typeface="Arial" panose="020B0604020202020204" pitchFamily="34" charset="0"/>
              <a:buChar char="•"/>
            </a:pPr>
            <a:r>
              <a:rPr lang="en-US" sz="3200" dirty="0" smtClean="0"/>
              <a:t>Critical need</a:t>
            </a:r>
          </a:p>
          <a:p>
            <a:pPr marL="571500" indent="-571500" algn="l">
              <a:buFont typeface="Arial" panose="020B0604020202020204" pitchFamily="34" charset="0"/>
              <a:buChar char="•"/>
            </a:pPr>
            <a:r>
              <a:rPr lang="en-US" sz="3200" dirty="0" smtClean="0"/>
              <a:t>Program expansion</a:t>
            </a:r>
          </a:p>
          <a:p>
            <a:pPr marL="571500" indent="-571500" algn="l">
              <a:buFont typeface="Arial" panose="020B0604020202020204" pitchFamily="34" charset="0"/>
              <a:buChar char="•"/>
            </a:pPr>
            <a:r>
              <a:rPr lang="en-US" sz="3200" dirty="0" smtClean="0"/>
              <a:t>Innovation</a:t>
            </a:r>
          </a:p>
        </p:txBody>
      </p:sp>
    </p:spTree>
    <p:extLst>
      <p:ext uri="{BB962C8B-B14F-4D97-AF65-F5344CB8AC3E}">
        <p14:creationId xmlns:p14="http://schemas.microsoft.com/office/powerpoint/2010/main" val="2581284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11705968" cy="6697362"/>
          </a:xfrm>
          <a:ln>
            <a:solidFill>
              <a:schemeClr val="bg2">
                <a:lumMod val="75000"/>
              </a:schemeClr>
            </a:solidFill>
          </a:ln>
        </p:spPr>
        <p:txBody>
          <a:bodyPr>
            <a:normAutofit/>
          </a:bodyPr>
          <a:lstStyle/>
          <a:p>
            <a:endParaRPr lang="en-US" dirty="0"/>
          </a:p>
          <a:p>
            <a:r>
              <a:rPr lang="en-US" sz="4400" b="1" dirty="0" smtClean="0"/>
              <a:t>Supplies &amp; Equipment: Total Requests</a:t>
            </a:r>
          </a:p>
          <a:p>
            <a:pPr algn="l"/>
            <a:endParaRPr lang="en-US" sz="3200" dirty="0" smtClean="0"/>
          </a:p>
          <a:p>
            <a:pPr algn="l"/>
            <a:endParaRPr lang="en-US" sz="3200" dirty="0"/>
          </a:p>
          <a:p>
            <a:pPr algn="l"/>
            <a:r>
              <a:rPr lang="en-US" sz="3200" dirty="0" smtClean="0"/>
              <a:t>$</a:t>
            </a:r>
            <a:r>
              <a:rPr lang="en-US" sz="3200" dirty="0"/>
              <a:t>245,511 </a:t>
            </a:r>
            <a:r>
              <a:rPr lang="en-US" sz="3200" dirty="0" smtClean="0"/>
              <a:t>requested</a:t>
            </a:r>
            <a:endParaRPr lang="en-US" sz="3200" b="1" dirty="0" smtClean="0"/>
          </a:p>
        </p:txBody>
      </p:sp>
      <p:graphicFrame>
        <p:nvGraphicFramePr>
          <p:cNvPr id="6" name="Chart 5"/>
          <p:cNvGraphicFramePr/>
          <p:nvPr>
            <p:extLst>
              <p:ext uri="{D42A27DB-BD31-4B8C-83A1-F6EECF244321}">
                <p14:modId xmlns:p14="http://schemas.microsoft.com/office/powerpoint/2010/main" val="1139217045"/>
              </p:ext>
            </p:extLst>
          </p:nvPr>
        </p:nvGraphicFramePr>
        <p:xfrm>
          <a:off x="2181018" y="1310185"/>
          <a:ext cx="8559769" cy="56737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82320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3124" y="197963"/>
            <a:ext cx="11246942" cy="6589336"/>
          </a:xfrm>
          <a:ln>
            <a:solidFill>
              <a:schemeClr val="bg2">
                <a:lumMod val="75000"/>
              </a:schemeClr>
            </a:solidFill>
          </a:ln>
        </p:spPr>
        <p:txBody>
          <a:bodyPr>
            <a:normAutofit/>
          </a:bodyPr>
          <a:lstStyle/>
          <a:p>
            <a:r>
              <a:rPr lang="en-US" sz="4400" b="1" dirty="0" smtClean="0"/>
              <a:t>Supplies &amp; Equipment Ranked Requests</a:t>
            </a:r>
          </a:p>
          <a:p>
            <a:pPr marL="571500" indent="-571500" algn="l">
              <a:buFont typeface="Arial" panose="020B0604020202020204" pitchFamily="34" charset="0"/>
              <a:buChar char="•"/>
            </a:pPr>
            <a:endParaRPr lang="en-US" sz="3200" b="1" dirty="0" smtClean="0"/>
          </a:p>
          <a:p>
            <a:pPr marL="571500" indent="-571500" algn="l">
              <a:buFont typeface="Arial" panose="020B0604020202020204" pitchFamily="34" charset="0"/>
              <a:buChar char="•"/>
            </a:pPr>
            <a:endParaRPr lang="en-US" sz="2800" dirty="0" smtClean="0"/>
          </a:p>
        </p:txBody>
      </p:sp>
      <p:graphicFrame>
        <p:nvGraphicFramePr>
          <p:cNvPr id="2" name="Table 1"/>
          <p:cNvGraphicFramePr>
            <a:graphicFrameLocks noGrp="1"/>
          </p:cNvGraphicFramePr>
          <p:nvPr>
            <p:extLst>
              <p:ext uri="{D42A27DB-BD31-4B8C-83A1-F6EECF244321}">
                <p14:modId xmlns:p14="http://schemas.microsoft.com/office/powerpoint/2010/main" val="461930264"/>
              </p:ext>
            </p:extLst>
          </p:nvPr>
        </p:nvGraphicFramePr>
        <p:xfrm>
          <a:off x="1023332" y="1045983"/>
          <a:ext cx="10062590" cy="5545238"/>
        </p:xfrm>
        <a:graphic>
          <a:graphicData uri="http://schemas.openxmlformats.org/drawingml/2006/table">
            <a:tbl>
              <a:tblPr firstRow="1" bandRow="1">
                <a:tableStyleId>{5C22544A-7EE6-4342-B048-85BDC9FD1C3A}</a:tableStyleId>
              </a:tblPr>
              <a:tblGrid>
                <a:gridCol w="1003431"/>
                <a:gridCol w="2092751"/>
                <a:gridCol w="6966408"/>
              </a:tblGrid>
              <a:tr h="424598">
                <a:tc>
                  <a:txBody>
                    <a:bodyPr/>
                    <a:lstStyle/>
                    <a:p>
                      <a:r>
                        <a:rPr lang="en-US" dirty="0" smtClean="0"/>
                        <a:t>Ranking</a:t>
                      </a:r>
                      <a:endParaRPr lang="en-US" dirty="0"/>
                    </a:p>
                  </a:txBody>
                  <a:tcPr/>
                </a:tc>
                <a:tc>
                  <a:txBody>
                    <a:bodyPr/>
                    <a:lstStyle/>
                    <a:p>
                      <a:r>
                        <a:rPr lang="en-US" dirty="0" smtClean="0"/>
                        <a:t>Department</a:t>
                      </a:r>
                      <a:endParaRPr lang="en-US" dirty="0"/>
                    </a:p>
                  </a:txBody>
                  <a:tcPr/>
                </a:tc>
                <a:tc>
                  <a:txBody>
                    <a:bodyPr/>
                    <a:lstStyle/>
                    <a:p>
                      <a:r>
                        <a:rPr lang="en-US" dirty="0" smtClean="0"/>
                        <a:t>Description</a:t>
                      </a:r>
                      <a:endParaRPr lang="en-US" dirty="0"/>
                    </a:p>
                  </a:txBody>
                  <a:tcPr/>
                </a:tc>
              </a:tr>
              <a:tr h="376016">
                <a:tc>
                  <a:txBody>
                    <a:bodyPr/>
                    <a:lstStyle/>
                    <a:p>
                      <a:r>
                        <a:rPr lang="en-US" dirty="0" smtClean="0"/>
                        <a:t>1</a:t>
                      </a:r>
                      <a:endParaRPr lang="en-US" dirty="0"/>
                    </a:p>
                  </a:txBody>
                  <a:tcPr/>
                </a:tc>
                <a:tc>
                  <a:txBody>
                    <a:bodyPr/>
                    <a:lstStyle/>
                    <a:p>
                      <a:r>
                        <a:rPr lang="en-US" dirty="0" smtClean="0"/>
                        <a:t>Kinesiology</a:t>
                      </a:r>
                      <a:endParaRPr lang="en-US" dirty="0"/>
                    </a:p>
                  </a:txBody>
                  <a:tcPr/>
                </a:tc>
                <a:tc>
                  <a:txBody>
                    <a:bodyPr/>
                    <a:lstStyle/>
                    <a:p>
                      <a:r>
                        <a:rPr lang="en-US" dirty="0" smtClean="0"/>
                        <a:t>Life Cycles for</a:t>
                      </a:r>
                      <a:r>
                        <a:rPr lang="en-US" baseline="0" dirty="0" smtClean="0"/>
                        <a:t> spin class (8 cycles)</a:t>
                      </a:r>
                    </a:p>
                    <a:p>
                      <a:endParaRPr lang="en-US" dirty="0"/>
                    </a:p>
                  </a:txBody>
                  <a:tcPr/>
                </a:tc>
              </a:tr>
              <a:tr h="376016">
                <a:tc>
                  <a:txBody>
                    <a:bodyPr/>
                    <a:lstStyle/>
                    <a:p>
                      <a:r>
                        <a:rPr lang="en-US" dirty="0" smtClean="0"/>
                        <a:t>2</a:t>
                      </a:r>
                      <a:endParaRPr lang="en-US" dirty="0"/>
                    </a:p>
                  </a:txBody>
                  <a:tcPr/>
                </a:tc>
                <a:tc>
                  <a:txBody>
                    <a:bodyPr/>
                    <a:lstStyle/>
                    <a:p>
                      <a:r>
                        <a:rPr lang="en-US" dirty="0" smtClean="0"/>
                        <a:t>Instructional Technology Services</a:t>
                      </a:r>
                      <a:endParaRPr lang="en-US" dirty="0"/>
                    </a:p>
                  </a:txBody>
                  <a:tcPr/>
                </a:tc>
                <a:tc>
                  <a:txBody>
                    <a:bodyPr/>
                    <a:lstStyle/>
                    <a:p>
                      <a:r>
                        <a:rPr lang="en-US" dirty="0" smtClean="0"/>
                        <a:t>Supplies &amp; tools</a:t>
                      </a:r>
                      <a:r>
                        <a:rPr lang="en-US" baseline="0" dirty="0" smtClean="0"/>
                        <a:t> to support instructional technology campus-wide</a:t>
                      </a:r>
                      <a:endParaRPr lang="en-US" dirty="0"/>
                    </a:p>
                  </a:txBody>
                  <a:tcPr/>
                </a:tc>
              </a:tr>
              <a:tr h="376016">
                <a:tc>
                  <a:txBody>
                    <a:bodyPr/>
                    <a:lstStyle/>
                    <a:p>
                      <a:r>
                        <a:rPr lang="en-US" dirty="0" smtClean="0"/>
                        <a:t>2</a:t>
                      </a:r>
                      <a:endParaRPr lang="en-US" dirty="0"/>
                    </a:p>
                  </a:txBody>
                  <a:tcPr/>
                </a:tc>
                <a:tc>
                  <a:txBody>
                    <a:bodyPr/>
                    <a:lstStyle/>
                    <a:p>
                      <a:r>
                        <a:rPr lang="en-US" dirty="0" smtClean="0"/>
                        <a:t>Athletics</a:t>
                      </a:r>
                      <a:endParaRPr lang="en-US" dirty="0"/>
                    </a:p>
                  </a:txBody>
                  <a:tcPr/>
                </a:tc>
                <a:tc>
                  <a:txBody>
                    <a:bodyPr/>
                    <a:lstStyle/>
                    <a:p>
                      <a:r>
                        <a:rPr lang="en-US" dirty="0" smtClean="0"/>
                        <a:t>Whirlpool Therapy Tank</a:t>
                      </a:r>
                    </a:p>
                    <a:p>
                      <a:endParaRPr lang="en-US" dirty="0"/>
                    </a:p>
                  </a:txBody>
                  <a:tcPr/>
                </a:tc>
              </a:tr>
              <a:tr h="376016">
                <a:tc>
                  <a:txBody>
                    <a:bodyPr/>
                    <a:lstStyle/>
                    <a:p>
                      <a:r>
                        <a:rPr lang="en-US" dirty="0" smtClean="0"/>
                        <a:t>3</a:t>
                      </a:r>
                      <a:endParaRPr lang="en-US" dirty="0"/>
                    </a:p>
                  </a:txBody>
                  <a:tcPr/>
                </a:tc>
                <a:tc>
                  <a:txBody>
                    <a:bodyPr/>
                    <a:lstStyle/>
                    <a:p>
                      <a:r>
                        <a:rPr lang="en-US" dirty="0" smtClean="0"/>
                        <a:t>Biological Sciences</a:t>
                      </a:r>
                      <a:endParaRPr lang="en-US" dirty="0"/>
                    </a:p>
                  </a:txBody>
                  <a:tcPr/>
                </a:tc>
                <a:tc>
                  <a:txBody>
                    <a:bodyPr/>
                    <a:lstStyle/>
                    <a:p>
                      <a:r>
                        <a:rPr lang="en-US" dirty="0" smtClean="0"/>
                        <a:t>8 portable white board flip chart easel for biology</a:t>
                      </a:r>
                      <a:r>
                        <a:rPr lang="en-US" baseline="0" dirty="0" smtClean="0"/>
                        <a:t> classrooms</a:t>
                      </a:r>
                    </a:p>
                    <a:p>
                      <a:endParaRPr lang="en-US" dirty="0"/>
                    </a:p>
                  </a:txBody>
                  <a:tcPr/>
                </a:tc>
              </a:tr>
              <a:tr h="376016">
                <a:tc>
                  <a:txBody>
                    <a:bodyPr/>
                    <a:lstStyle/>
                    <a:p>
                      <a:r>
                        <a:rPr lang="en-US" dirty="0" smtClean="0"/>
                        <a:t>4</a:t>
                      </a:r>
                      <a:endParaRPr lang="en-US" dirty="0"/>
                    </a:p>
                  </a:txBody>
                  <a:tcPr/>
                </a:tc>
                <a:tc>
                  <a:txBody>
                    <a:bodyPr/>
                    <a:lstStyle/>
                    <a:p>
                      <a:r>
                        <a:rPr lang="en-US" dirty="0" smtClean="0"/>
                        <a:t>Biological Sciences</a:t>
                      </a:r>
                      <a:endParaRPr lang="en-US" dirty="0"/>
                    </a:p>
                  </a:txBody>
                  <a:tcPr/>
                </a:tc>
                <a:tc>
                  <a:txBody>
                    <a:bodyPr/>
                    <a:lstStyle/>
                    <a:p>
                      <a:r>
                        <a:rPr lang="en-US" dirty="0" smtClean="0"/>
                        <a:t>Animal models for project-based</a:t>
                      </a:r>
                      <a:r>
                        <a:rPr lang="en-US" baseline="0" dirty="0" smtClean="0"/>
                        <a:t> case studies</a:t>
                      </a:r>
                    </a:p>
                    <a:p>
                      <a:endParaRPr lang="en-US" dirty="0"/>
                    </a:p>
                  </a:txBody>
                  <a:tcPr/>
                </a:tc>
              </a:tr>
              <a:tr h="376016">
                <a:tc>
                  <a:txBody>
                    <a:bodyPr/>
                    <a:lstStyle/>
                    <a:p>
                      <a:r>
                        <a:rPr lang="en-US" dirty="0" smtClean="0"/>
                        <a:t>5</a:t>
                      </a:r>
                      <a:endParaRPr lang="en-US" dirty="0"/>
                    </a:p>
                  </a:txBody>
                  <a:tcPr/>
                </a:tc>
                <a:tc>
                  <a:txBody>
                    <a:bodyPr/>
                    <a:lstStyle/>
                    <a:p>
                      <a:r>
                        <a:rPr lang="en-US" dirty="0" smtClean="0"/>
                        <a:t>Performing Arts</a:t>
                      </a:r>
                      <a:endParaRPr lang="en-US" dirty="0"/>
                    </a:p>
                  </a:txBody>
                  <a:tcPr/>
                </a:tc>
                <a:tc>
                  <a:txBody>
                    <a:bodyPr/>
                    <a:lstStyle/>
                    <a:p>
                      <a:r>
                        <a:rPr lang="en-US" dirty="0" smtClean="0"/>
                        <a:t>Student-level</a:t>
                      </a:r>
                      <a:r>
                        <a:rPr lang="en-US" baseline="0" dirty="0" smtClean="0"/>
                        <a:t> musical instruments</a:t>
                      </a:r>
                    </a:p>
                    <a:p>
                      <a:endParaRPr lang="en-US" dirty="0"/>
                    </a:p>
                  </a:txBody>
                  <a:tcPr/>
                </a:tc>
              </a:tr>
              <a:tr h="376016">
                <a:tc>
                  <a:txBody>
                    <a:bodyPr/>
                    <a:lstStyle/>
                    <a:p>
                      <a:r>
                        <a:rPr lang="en-US" dirty="0" smtClean="0"/>
                        <a:t>6</a:t>
                      </a:r>
                      <a:endParaRPr lang="en-US" dirty="0"/>
                    </a:p>
                  </a:txBody>
                  <a:tcPr/>
                </a:tc>
                <a:tc>
                  <a:txBody>
                    <a:bodyPr/>
                    <a:lstStyle/>
                    <a:p>
                      <a:r>
                        <a:rPr lang="en-US" dirty="0" smtClean="0"/>
                        <a:t>Physics, Astronomy, &amp; Physical Sciences</a:t>
                      </a:r>
                      <a:endParaRPr lang="en-US" dirty="0"/>
                    </a:p>
                  </a:txBody>
                  <a:tcPr/>
                </a:tc>
                <a:tc>
                  <a:txBody>
                    <a:bodyPr/>
                    <a:lstStyle/>
                    <a:p>
                      <a:r>
                        <a:rPr lang="en-US" dirty="0" smtClean="0"/>
                        <a:t>Rocket project for project-based learning</a:t>
                      </a:r>
                      <a:endParaRPr lang="en-US" dirty="0"/>
                    </a:p>
                  </a:txBody>
                  <a:tcPr/>
                </a:tc>
              </a:tr>
              <a:tr h="376016">
                <a:tc>
                  <a:txBody>
                    <a:bodyPr/>
                    <a:lstStyle/>
                    <a:p>
                      <a:r>
                        <a:rPr lang="en-US" dirty="0" smtClean="0"/>
                        <a:t>7</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Physics, Astronomy, &amp; Physical Sciences</a:t>
                      </a:r>
                      <a:endParaRPr lang="en-US" dirty="0"/>
                    </a:p>
                  </a:txBody>
                  <a:tcPr/>
                </a:tc>
                <a:tc>
                  <a:txBody>
                    <a:bodyPr/>
                    <a:lstStyle/>
                    <a:p>
                      <a:r>
                        <a:rPr lang="en-US" dirty="0" smtClean="0"/>
                        <a:t>Cigar Box Guitar for project-based learning</a:t>
                      </a:r>
                      <a:endParaRPr lang="en-US" dirty="0"/>
                    </a:p>
                  </a:txBody>
                  <a:tcPr/>
                </a:tc>
              </a:tr>
            </a:tbl>
          </a:graphicData>
        </a:graphic>
      </p:graphicFrame>
    </p:spTree>
    <p:extLst>
      <p:ext uri="{BB962C8B-B14F-4D97-AF65-F5344CB8AC3E}">
        <p14:creationId xmlns:p14="http://schemas.microsoft.com/office/powerpoint/2010/main" val="2644157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3124" y="197963"/>
            <a:ext cx="11246942" cy="6589336"/>
          </a:xfrm>
          <a:ln>
            <a:solidFill>
              <a:schemeClr val="bg2">
                <a:lumMod val="75000"/>
              </a:schemeClr>
            </a:solidFill>
          </a:ln>
        </p:spPr>
        <p:txBody>
          <a:bodyPr>
            <a:normAutofit/>
          </a:bodyPr>
          <a:lstStyle/>
          <a:p>
            <a:r>
              <a:rPr lang="en-US" sz="4400" b="1" dirty="0" smtClean="0"/>
              <a:t>Supplies &amp; Equipment Ranked Requests</a:t>
            </a:r>
          </a:p>
          <a:p>
            <a:pPr marL="571500" indent="-571500" algn="l">
              <a:buFont typeface="Arial" panose="020B0604020202020204" pitchFamily="34" charset="0"/>
              <a:buChar char="•"/>
            </a:pPr>
            <a:endParaRPr lang="en-US" sz="3200" b="1" dirty="0" smtClean="0"/>
          </a:p>
          <a:p>
            <a:pPr marL="571500" indent="-571500" algn="l">
              <a:buFont typeface="Arial" panose="020B0604020202020204" pitchFamily="34" charset="0"/>
              <a:buChar char="•"/>
            </a:pPr>
            <a:endParaRPr lang="en-US" sz="2800" dirty="0" smtClean="0"/>
          </a:p>
        </p:txBody>
      </p:sp>
      <p:graphicFrame>
        <p:nvGraphicFramePr>
          <p:cNvPr id="2" name="Table 1"/>
          <p:cNvGraphicFramePr>
            <a:graphicFrameLocks noGrp="1"/>
          </p:cNvGraphicFramePr>
          <p:nvPr>
            <p:extLst>
              <p:ext uri="{D42A27DB-BD31-4B8C-83A1-F6EECF244321}">
                <p14:modId xmlns:p14="http://schemas.microsoft.com/office/powerpoint/2010/main" val="1503120670"/>
              </p:ext>
            </p:extLst>
          </p:nvPr>
        </p:nvGraphicFramePr>
        <p:xfrm>
          <a:off x="1023332" y="1045983"/>
          <a:ext cx="10062590" cy="5545238"/>
        </p:xfrm>
        <a:graphic>
          <a:graphicData uri="http://schemas.openxmlformats.org/drawingml/2006/table">
            <a:tbl>
              <a:tblPr firstRow="1" bandRow="1">
                <a:tableStyleId>{5C22544A-7EE6-4342-B048-85BDC9FD1C3A}</a:tableStyleId>
              </a:tblPr>
              <a:tblGrid>
                <a:gridCol w="1003431"/>
                <a:gridCol w="2092751"/>
                <a:gridCol w="6966408"/>
              </a:tblGrid>
              <a:tr h="424598">
                <a:tc>
                  <a:txBody>
                    <a:bodyPr/>
                    <a:lstStyle/>
                    <a:p>
                      <a:r>
                        <a:rPr lang="en-US" dirty="0" smtClean="0"/>
                        <a:t>Ranking</a:t>
                      </a:r>
                      <a:endParaRPr lang="en-US" dirty="0"/>
                    </a:p>
                  </a:txBody>
                  <a:tcPr/>
                </a:tc>
                <a:tc>
                  <a:txBody>
                    <a:bodyPr/>
                    <a:lstStyle/>
                    <a:p>
                      <a:r>
                        <a:rPr lang="en-US" dirty="0" smtClean="0"/>
                        <a:t>Department</a:t>
                      </a:r>
                      <a:endParaRPr lang="en-US" dirty="0"/>
                    </a:p>
                  </a:txBody>
                  <a:tcPr/>
                </a:tc>
                <a:tc>
                  <a:txBody>
                    <a:bodyPr/>
                    <a:lstStyle/>
                    <a:p>
                      <a:r>
                        <a:rPr lang="en-US" dirty="0" smtClean="0"/>
                        <a:t>Description</a:t>
                      </a:r>
                      <a:endParaRPr lang="en-US" dirty="0"/>
                    </a:p>
                  </a:txBody>
                  <a:tcPr/>
                </a:tc>
              </a:tr>
              <a:tr h="376016">
                <a:tc>
                  <a:txBody>
                    <a:bodyPr/>
                    <a:lstStyle/>
                    <a:p>
                      <a:r>
                        <a:rPr lang="en-US" dirty="0" smtClean="0"/>
                        <a:t>8</a:t>
                      </a:r>
                      <a:endParaRPr lang="en-US" dirty="0"/>
                    </a:p>
                  </a:txBody>
                  <a:tcPr/>
                </a:tc>
                <a:tc>
                  <a:txBody>
                    <a:bodyPr/>
                    <a:lstStyle/>
                    <a:p>
                      <a:r>
                        <a:rPr lang="en-US" dirty="0" smtClean="0"/>
                        <a:t>Library</a:t>
                      </a:r>
                      <a:endParaRPr lang="en-US" dirty="0"/>
                    </a:p>
                  </a:txBody>
                  <a:tcPr/>
                </a:tc>
                <a:tc>
                  <a:txBody>
                    <a:bodyPr/>
                    <a:lstStyle/>
                    <a:p>
                      <a:r>
                        <a:rPr lang="en-US" dirty="0" smtClean="0"/>
                        <a:t>Library resources, databases, books, e-books</a:t>
                      </a:r>
                      <a:endParaRPr lang="en-US" baseline="0" dirty="0" smtClean="0"/>
                    </a:p>
                    <a:p>
                      <a:endParaRPr lang="en-US" dirty="0"/>
                    </a:p>
                  </a:txBody>
                  <a:tcPr/>
                </a:tc>
              </a:tr>
              <a:tr h="376016">
                <a:tc>
                  <a:txBody>
                    <a:bodyPr/>
                    <a:lstStyle/>
                    <a:p>
                      <a:r>
                        <a:rPr lang="en-US" dirty="0" smtClean="0"/>
                        <a:t>9</a:t>
                      </a:r>
                      <a:endParaRPr lang="en-US" dirty="0"/>
                    </a:p>
                  </a:txBody>
                  <a:tcPr/>
                </a:tc>
                <a:tc>
                  <a:txBody>
                    <a:bodyPr/>
                    <a:lstStyle/>
                    <a:p>
                      <a:r>
                        <a:rPr lang="en-US" dirty="0" smtClean="0"/>
                        <a:t>Art</a:t>
                      </a:r>
                      <a:endParaRPr lang="en-US" dirty="0"/>
                    </a:p>
                  </a:txBody>
                  <a:tcPr/>
                </a:tc>
                <a:tc>
                  <a:txBody>
                    <a:bodyPr/>
                    <a:lstStyle/>
                    <a:p>
                      <a:r>
                        <a:rPr lang="en-US" dirty="0" smtClean="0"/>
                        <a:t>10 wood</a:t>
                      </a:r>
                      <a:r>
                        <a:rPr lang="en-US" baseline="0" dirty="0" smtClean="0"/>
                        <a:t> drawing horses</a:t>
                      </a:r>
                    </a:p>
                    <a:p>
                      <a:endParaRPr lang="en-US" dirty="0"/>
                    </a:p>
                  </a:txBody>
                  <a:tcPr/>
                </a:tc>
              </a:tr>
              <a:tr h="376016">
                <a:tc>
                  <a:txBody>
                    <a:bodyPr/>
                    <a:lstStyle/>
                    <a:p>
                      <a:r>
                        <a:rPr lang="en-US" dirty="0" smtClean="0"/>
                        <a:t>10</a:t>
                      </a:r>
                      <a:endParaRPr lang="en-US" dirty="0"/>
                    </a:p>
                  </a:txBody>
                  <a:tcPr/>
                </a:tc>
                <a:tc>
                  <a:txBody>
                    <a:bodyPr/>
                    <a:lstStyle/>
                    <a:p>
                      <a:r>
                        <a:rPr lang="en-US" dirty="0" smtClean="0"/>
                        <a:t>Health Education</a:t>
                      </a:r>
                      <a:endParaRPr lang="en-US" dirty="0"/>
                    </a:p>
                  </a:txBody>
                  <a:tcPr/>
                </a:tc>
                <a:tc>
                  <a:txBody>
                    <a:bodyPr/>
                    <a:lstStyle/>
                    <a:p>
                      <a:r>
                        <a:rPr lang="en-US" dirty="0" smtClean="0"/>
                        <a:t>Basic resistance</a:t>
                      </a:r>
                      <a:r>
                        <a:rPr lang="en-US" baseline="0" dirty="0" smtClean="0"/>
                        <a:t> training and floor mats for HED 251</a:t>
                      </a:r>
                    </a:p>
                    <a:p>
                      <a:endParaRPr lang="en-US" dirty="0"/>
                    </a:p>
                  </a:txBody>
                  <a:tcPr/>
                </a:tc>
              </a:tr>
              <a:tr h="376016">
                <a:tc>
                  <a:txBody>
                    <a:bodyPr/>
                    <a:lstStyle/>
                    <a:p>
                      <a:r>
                        <a:rPr lang="en-US" dirty="0" smtClean="0"/>
                        <a:t>11</a:t>
                      </a:r>
                      <a:endParaRPr lang="en-US" dirty="0"/>
                    </a:p>
                  </a:txBody>
                  <a:tcPr/>
                </a:tc>
                <a:tc>
                  <a:txBody>
                    <a:bodyPr/>
                    <a:lstStyle/>
                    <a:p>
                      <a:r>
                        <a:rPr lang="en-US" dirty="0" smtClean="0"/>
                        <a:t>Mathematics</a:t>
                      </a:r>
                      <a:endParaRPr lang="en-US" dirty="0"/>
                    </a:p>
                  </a:txBody>
                  <a:tcPr/>
                </a:tc>
                <a:tc>
                  <a:txBody>
                    <a:bodyPr/>
                    <a:lstStyle/>
                    <a:p>
                      <a:r>
                        <a:rPr lang="en-US" dirty="0" smtClean="0"/>
                        <a:t>Computer monitor privacy</a:t>
                      </a:r>
                      <a:r>
                        <a:rPr lang="en-US" baseline="0" dirty="0" smtClean="0"/>
                        <a:t> screens for computer labs</a:t>
                      </a:r>
                    </a:p>
                    <a:p>
                      <a:endParaRPr lang="en-US" dirty="0"/>
                    </a:p>
                  </a:txBody>
                  <a:tcPr/>
                </a:tc>
              </a:tr>
              <a:tr h="376016">
                <a:tc>
                  <a:txBody>
                    <a:bodyPr/>
                    <a:lstStyle/>
                    <a:p>
                      <a:r>
                        <a:rPr lang="en-US" dirty="0" smtClean="0"/>
                        <a:t>12</a:t>
                      </a:r>
                      <a:endParaRPr lang="en-US" dirty="0"/>
                    </a:p>
                  </a:txBody>
                  <a:tcPr/>
                </a:tc>
                <a:tc>
                  <a:txBody>
                    <a:bodyPr/>
                    <a:lstStyle/>
                    <a:p>
                      <a:r>
                        <a:rPr lang="en-US" dirty="0" smtClean="0"/>
                        <a:t>Athletics</a:t>
                      </a:r>
                      <a:endParaRPr lang="en-US" dirty="0"/>
                    </a:p>
                  </a:txBody>
                  <a:tcPr/>
                </a:tc>
                <a:tc>
                  <a:txBody>
                    <a:bodyPr/>
                    <a:lstStyle/>
                    <a:p>
                      <a:r>
                        <a:rPr lang="en-US" dirty="0" smtClean="0"/>
                        <a:t>Utility cart for</a:t>
                      </a:r>
                      <a:r>
                        <a:rPr lang="en-US" baseline="0" dirty="0" smtClean="0"/>
                        <a:t> Athletic Facility Technician</a:t>
                      </a:r>
                    </a:p>
                    <a:p>
                      <a:endParaRPr lang="en-US" dirty="0"/>
                    </a:p>
                  </a:txBody>
                  <a:tcPr/>
                </a:tc>
              </a:tr>
              <a:tr h="376016">
                <a:tc>
                  <a:txBody>
                    <a:bodyPr/>
                    <a:lstStyle/>
                    <a:p>
                      <a:r>
                        <a:rPr lang="en-US" dirty="0" smtClean="0"/>
                        <a:t>13</a:t>
                      </a:r>
                      <a:endParaRPr lang="en-US" dirty="0"/>
                    </a:p>
                  </a:txBody>
                  <a:tcPr/>
                </a:tc>
                <a:tc>
                  <a:txBody>
                    <a:bodyPr/>
                    <a:lstStyle/>
                    <a:p>
                      <a:r>
                        <a:rPr lang="en-US" dirty="0" smtClean="0"/>
                        <a:t>Health Services</a:t>
                      </a:r>
                      <a:endParaRPr lang="en-US" dirty="0"/>
                    </a:p>
                  </a:txBody>
                  <a:tcPr/>
                </a:tc>
                <a:tc>
                  <a:txBody>
                    <a:bodyPr/>
                    <a:lstStyle/>
                    <a:p>
                      <a:r>
                        <a:rPr lang="en-US" dirty="0" smtClean="0"/>
                        <a:t>Electric cart</a:t>
                      </a:r>
                    </a:p>
                    <a:p>
                      <a:endParaRPr lang="en-US" dirty="0"/>
                    </a:p>
                  </a:txBody>
                  <a:tcPr/>
                </a:tc>
              </a:tr>
              <a:tr h="376016">
                <a:tc>
                  <a:txBody>
                    <a:bodyPr/>
                    <a:lstStyle/>
                    <a:p>
                      <a:r>
                        <a:rPr lang="en-US" dirty="0" smtClean="0"/>
                        <a:t>14</a:t>
                      </a:r>
                      <a:endParaRPr lang="en-US" dirty="0"/>
                    </a:p>
                  </a:txBody>
                  <a:tcPr/>
                </a:tc>
                <a:tc>
                  <a:txBody>
                    <a:bodyPr/>
                    <a:lstStyle/>
                    <a:p>
                      <a:r>
                        <a:rPr lang="en-US" dirty="0" smtClean="0"/>
                        <a:t>Tutoring/Learning Assistance</a:t>
                      </a:r>
                      <a:endParaRPr lang="en-US" dirty="0"/>
                    </a:p>
                  </a:txBody>
                  <a:tcPr/>
                </a:tc>
                <a:tc>
                  <a:txBody>
                    <a:bodyPr/>
                    <a:lstStyle/>
                    <a:p>
                      <a:r>
                        <a:rPr lang="en-US" dirty="0" smtClean="0"/>
                        <a:t>Toys and decorations to make the centers more inclusive</a:t>
                      </a:r>
                      <a:endParaRPr lang="en-US" dirty="0"/>
                    </a:p>
                  </a:txBody>
                  <a:tcPr/>
                </a:tc>
              </a:tr>
              <a:tr h="376016">
                <a:tc>
                  <a:txBody>
                    <a:bodyPr/>
                    <a:lstStyle/>
                    <a:p>
                      <a:r>
                        <a:rPr lang="en-US" dirty="0" smtClean="0"/>
                        <a:t>15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ESL</a:t>
                      </a:r>
                      <a:endParaRPr lang="en-US" dirty="0"/>
                    </a:p>
                  </a:txBody>
                  <a:tcPr/>
                </a:tc>
                <a:tc>
                  <a:txBody>
                    <a:bodyPr/>
                    <a:lstStyle/>
                    <a:p>
                      <a:r>
                        <a:rPr lang="en-US" dirty="0" smtClean="0"/>
                        <a:t>Poster pads, special markers</a:t>
                      </a:r>
                    </a:p>
                    <a:p>
                      <a:endParaRPr lang="en-US" dirty="0"/>
                    </a:p>
                  </a:txBody>
                  <a:tcPr/>
                </a:tc>
              </a:tr>
            </a:tbl>
          </a:graphicData>
        </a:graphic>
      </p:graphicFrame>
    </p:spTree>
    <p:extLst>
      <p:ext uri="{BB962C8B-B14F-4D97-AF65-F5344CB8AC3E}">
        <p14:creationId xmlns:p14="http://schemas.microsoft.com/office/powerpoint/2010/main" val="1634724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176</TotalTime>
  <Words>544</Words>
  <Application>Microsoft Office PowerPoint</Application>
  <PresentationFormat>Custom</PresentationFormat>
  <Paragraphs>179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GCCCD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Sahar Abushaban</dc:creator>
  <cp:lastModifiedBy>Ariane Ahmadian</cp:lastModifiedBy>
  <cp:revision>27</cp:revision>
  <dcterms:created xsi:type="dcterms:W3CDTF">2019-05-13T19:55:41Z</dcterms:created>
  <dcterms:modified xsi:type="dcterms:W3CDTF">2019-05-15T02:12:03Z</dcterms:modified>
</cp:coreProperties>
</file>