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E6E56F-E824-4B14-A7F9-79F8F25AE2F2}">
  <a:tblStyle styleId="{3CE6E56F-E824-4B14-A7F9-79F8F25AE2F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58" y="-5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363754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7c84c8a8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7c84c8a8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7c84c8a80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57c84c8a80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57c9cb708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57c9cb708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7c9cb708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7c9cb708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7c9cb7083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7c9cb7083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7c9cb7083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7c9cb7083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57c9cb7083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57c9cb7083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57c9cb7083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57c9cb7083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2019-2020 Annual Tech Request Summary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May 1, 2019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1192700" y="3997400"/>
            <a:ext cx="6802200" cy="6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/>
              <a:t>College Technology Committee Members:</a:t>
            </a:r>
            <a:r>
              <a:rPr lang="en" sz="1100"/>
              <a:t> Steve Weinert, Kerry Kilber Rebman (Co-Chairs), Francisco Gonzalez, Patrice Nya, Greg Vega, Corina Trevino, Jodi Reed, Miriam Graf Simpson, Curt Sharon, My-Linh Nguyen, Brian Josephson, Rhonda Bauerlein, Sherri Braaksma, Bryan Cooper</a:t>
            </a:r>
            <a:endParaRPr sz="1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Total Ranking 	</a:t>
            </a:r>
            <a:endParaRPr/>
          </a:p>
        </p:txBody>
      </p:sp>
      <p:graphicFrame>
        <p:nvGraphicFramePr>
          <p:cNvPr id="62" name="Google Shape;62;p14"/>
          <p:cNvGraphicFramePr/>
          <p:nvPr/>
        </p:nvGraphicFramePr>
        <p:xfrm>
          <a:off x="604838" y="1484425"/>
          <a:ext cx="7934325" cy="1920240"/>
        </p:xfrm>
        <a:graphic>
          <a:graphicData uri="http://schemas.openxmlformats.org/drawingml/2006/table">
            <a:tbl>
              <a:tblPr>
                <a:noFill/>
                <a:tableStyleId>{3CE6E56F-E824-4B14-A7F9-79F8F25AE2F2}</a:tableStyleId>
              </a:tblPr>
              <a:tblGrid>
                <a:gridCol w="6496050"/>
                <a:gridCol w="1438275"/>
              </a:tblGrid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Requested Item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Funding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34343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DSPS High Tech Center and campus Read and Write Gold 1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Funded or Pending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DSPS High Tech Center Fusion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Funded or Pending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DSPS High Tech Center Kurzweil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Funded or Pending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All Cornerstone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Funded or Pending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CADD Technology Renewall of Software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Funded or Pending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CIS Wireless Routers and NICS for Network+ class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Funded or Pending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Science and Engineering 3 D Printers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Performing Arts Logic Pro license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2201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Rank 11 - 20</a:t>
            </a:r>
            <a:endParaRPr/>
          </a:p>
        </p:txBody>
      </p:sp>
      <p:graphicFrame>
        <p:nvGraphicFramePr>
          <p:cNvPr id="68" name="Google Shape;68;p15"/>
          <p:cNvGraphicFramePr/>
          <p:nvPr/>
        </p:nvGraphicFramePr>
        <p:xfrm>
          <a:off x="714100" y="1187525"/>
          <a:ext cx="7934325" cy="2133600"/>
        </p:xfrm>
        <a:graphic>
          <a:graphicData uri="http://schemas.openxmlformats.org/drawingml/2006/table">
            <a:tbl>
              <a:tblPr>
                <a:noFill/>
                <a:tableStyleId>{3CE6E56F-E824-4B14-A7F9-79F8F25AE2F2}</a:tableStyleId>
              </a:tblPr>
              <a:tblGrid>
                <a:gridCol w="6496050"/>
                <a:gridCol w="1438275"/>
              </a:tblGrid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CIS Cable Test devices for Network+ class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Funded or Pending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CIS Fiber Optic Microscopes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Funded or Pending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All EvaluationKit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Performing Arts Finale license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CIS Digital Multimeters for the A+ class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Funded or Pending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Science and Engineering Instructor Laptop for the Earth Science Classroom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Funded or Pending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CIS Webcams for E-205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Math, Science, and Engineering Instructor Computer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Library Projector for Library Instruction Lab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Funded or Pending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CIS Replace 4 CIS Computer Labs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Funded or Pending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Rank 21-30</a:t>
            </a:r>
            <a:endParaRPr/>
          </a:p>
        </p:txBody>
      </p:sp>
      <p:graphicFrame>
        <p:nvGraphicFramePr>
          <p:cNvPr id="74" name="Google Shape;74;p16"/>
          <p:cNvGraphicFramePr/>
          <p:nvPr/>
        </p:nvGraphicFramePr>
        <p:xfrm>
          <a:off x="604838" y="1604775"/>
          <a:ext cx="7934325" cy="2133600"/>
        </p:xfrm>
        <a:graphic>
          <a:graphicData uri="http://schemas.openxmlformats.org/drawingml/2006/table">
            <a:tbl>
              <a:tblPr>
                <a:noFill/>
                <a:tableStyleId>{3CE6E56F-E824-4B14-A7F9-79F8F25AE2F2}</a:tableStyleId>
              </a:tblPr>
              <a:tblGrid>
                <a:gridCol w="6496050"/>
                <a:gridCol w="1438275"/>
              </a:tblGrid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Graphic design Multimedia lab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Science &amp; Engineering Support Guided Pathways for Engineering Students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Library Computers for Library Instruction Lab and Reference area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Funded or Pending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CIS Monitor Arms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Graphic design Work experience/internship studio lab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Transfer Multimedia Projector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Instructional Operations New Copier/Scanner/Printer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Funded or Pending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History, Social and Behavioral Sciences R and R Studio Software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Science/Engineering Faculty Office Computer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Mathematics Computer Replacement (Math Computer Lab &amp; Classrooms)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Funded or Pending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271600" y="1240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Rank 31 - 43 </a:t>
            </a:r>
            <a:endParaRPr/>
          </a:p>
        </p:txBody>
      </p:sp>
      <p:graphicFrame>
        <p:nvGraphicFramePr>
          <p:cNvPr id="80" name="Google Shape;80;p17"/>
          <p:cNvGraphicFramePr/>
          <p:nvPr/>
        </p:nvGraphicFramePr>
        <p:xfrm>
          <a:off x="641875" y="1059125"/>
          <a:ext cx="7934325" cy="2773680"/>
        </p:xfrm>
        <a:graphic>
          <a:graphicData uri="http://schemas.openxmlformats.org/drawingml/2006/table">
            <a:tbl>
              <a:tblPr>
                <a:noFill/>
                <a:tableStyleId>{3CE6E56F-E824-4B14-A7F9-79F8F25AE2F2}</a:tableStyleId>
              </a:tblPr>
              <a:tblGrid>
                <a:gridCol w="6496050"/>
                <a:gridCol w="1438275"/>
              </a:tblGrid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Counseling Computers for front staff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Science &amp; Engineering 82 Promethean Smart Boards (like the ones in F606).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Math, Science, and Engineering Learning Glass for Online Video Content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Math, Science, and Engineering Lab Printer that works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Funded or Pending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Math, Science, and Engineering Classroom response system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ART MAC computer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Library computer projector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Funded or Pending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Math NetSupport License for Math Computer Lab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Library computers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CIS Replace computers in E-206, E-210, E-211 (A+), and E-213 (cabling)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General Counseling Grade Master Scanner &amp; Updating Software for A-112 Desktop Computer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Performing Arts Mac for Music Technician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Math, Science, and Engineering Physics - Demonstration Camera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Not Funded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Requests funded - or pending funding</a:t>
            </a:r>
            <a:endParaRPr/>
          </a:p>
        </p:txBody>
      </p:sp>
      <p:pic>
        <p:nvPicPr>
          <p:cNvPr id="86" name="Google Shape;86;p18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1300" y="1218275"/>
            <a:ext cx="6179475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279600" y="2604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Request by Department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92" name="Google Shape;92;p19"/>
          <p:cNvGraphicFramePr/>
          <p:nvPr/>
        </p:nvGraphicFramePr>
        <p:xfrm>
          <a:off x="128325" y="1017725"/>
          <a:ext cx="1905000" cy="3939540"/>
        </p:xfrm>
        <a:graphic>
          <a:graphicData uri="http://schemas.openxmlformats.org/drawingml/2006/table">
            <a:tbl>
              <a:tblPr>
                <a:noFill/>
                <a:tableStyleId>{3CE6E56F-E824-4B14-A7F9-79F8F25AE2F2}</a:tableStyleId>
              </a:tblPr>
              <a:tblGrid>
                <a:gridCol w="952500"/>
                <a:gridCol w="952500"/>
              </a:tblGrid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i="1"/>
                        <a:t>Who</a:t>
                      </a:r>
                      <a:endParaRPr sz="1000" i="1"/>
                    </a:p>
                  </a:txBody>
                  <a:tcPr marL="28575" marR="28575" marT="19050" marB="19050" anchor="b">
                    <a:lnB w="285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SUM of Estimated Cost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19050" marB="19050" anchor="b">
                    <a:lnR w="9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285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6666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R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0.00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285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ART</a:t>
                      </a:r>
                      <a:endParaRPr sz="1000"/>
                    </a:p>
                  </a:txBody>
                  <a:tcPr marL="28575" marR="28575" marT="19050" marB="19050" anchor="b">
                    <a:lnR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2,000.00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CAAD</a:t>
                      </a:r>
                      <a:endParaRPr sz="1000"/>
                    </a:p>
                  </a:txBody>
                  <a:tcPr marL="28575" marR="28575" marT="19050" marB="19050" anchor="b">
                    <a:lnR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8,500.00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CIS</a:t>
                      </a:r>
                      <a:endParaRPr sz="1000"/>
                    </a:p>
                  </a:txBody>
                  <a:tcPr marL="28575" marR="28575" marT="19050" marB="19050" anchor="b">
                    <a:lnR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294,797.00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Counseling</a:t>
                      </a:r>
                      <a:endParaRPr sz="1000"/>
                    </a:p>
                  </a:txBody>
                  <a:tcPr marL="28575" marR="28575" marT="19050" marB="19050" anchor="b">
                    <a:lnR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7,000.00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DSPS</a:t>
                      </a:r>
                      <a:endParaRPr sz="1000"/>
                    </a:p>
                  </a:txBody>
                  <a:tcPr marL="28575" marR="28575" marT="19050" marB="19050" anchor="b">
                    <a:lnR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10,850.00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Graphic Design</a:t>
                      </a:r>
                      <a:endParaRPr sz="1000"/>
                    </a:p>
                  </a:txBody>
                  <a:tcPr marL="28575" marR="28575" marT="19050" marB="19050" anchor="b">
                    <a:lnR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115,000.00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HSBS</a:t>
                      </a:r>
                      <a:endParaRPr sz="1000"/>
                    </a:p>
                  </a:txBody>
                  <a:tcPr marL="28575" marR="28575" marT="19050" marB="19050" anchor="b">
                    <a:lnR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0.00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FFFFFF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Instructional Operations</a:t>
                      </a:r>
                      <a:endParaRPr sz="1000"/>
                    </a:p>
                  </a:txBody>
                  <a:tcPr marL="28575" marR="28575" marT="19050" marB="19050" anchor="b">
                    <a:lnR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9,330.00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LRC</a:t>
                      </a:r>
                      <a:endParaRPr sz="1000"/>
                    </a:p>
                  </a:txBody>
                  <a:tcPr marL="28575" marR="28575" marT="19050" marB="19050" anchor="b">
                    <a:lnR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173,638.64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Math</a:t>
                      </a:r>
                      <a:endParaRPr sz="1000"/>
                    </a:p>
                  </a:txBody>
                  <a:tcPr marL="28575" marR="28575" marT="19050" marB="19050" anchor="b">
                    <a:lnR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68,535.93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Performing Arts</a:t>
                      </a:r>
                      <a:endParaRPr sz="1000"/>
                    </a:p>
                  </a:txBody>
                  <a:tcPr marL="28575" marR="28575" marT="19050" marB="19050" anchor="b">
                    <a:lnR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9,100.00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FFFFFF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Science &amp; Engineering</a:t>
                      </a:r>
                      <a:endParaRPr sz="1000"/>
                    </a:p>
                  </a:txBody>
                  <a:tcPr marL="28575" marR="28575" marT="19050" marB="19050" anchor="b">
                    <a:lnR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285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39,664.74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285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Grand Total</a:t>
                      </a:r>
                      <a:endParaRPr sz="1000" b="1"/>
                    </a:p>
                  </a:txBody>
                  <a:tcPr marL="28575" marR="28575" marT="19050" marB="19050" anchor="b">
                    <a:lnT w="285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738,416.31</a:t>
                      </a:r>
                      <a:endParaRPr sz="1000" b="1"/>
                    </a:p>
                  </a:txBody>
                  <a:tcPr marL="28575" marR="28575" marT="19050" marB="19050" anchor="b">
                    <a:lnT w="285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93" name="Google Shape;93;p19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3750" y="950438"/>
            <a:ext cx="6478120" cy="40095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Areas of Need </a:t>
            </a:r>
            <a:endParaRPr/>
          </a:p>
        </p:txBody>
      </p:sp>
      <p:graphicFrame>
        <p:nvGraphicFramePr>
          <p:cNvPr id="99" name="Google Shape;99;p20"/>
          <p:cNvGraphicFramePr/>
          <p:nvPr/>
        </p:nvGraphicFramePr>
        <p:xfrm>
          <a:off x="72150" y="1299850"/>
          <a:ext cx="1905000" cy="1379220"/>
        </p:xfrm>
        <a:graphic>
          <a:graphicData uri="http://schemas.openxmlformats.org/drawingml/2006/table">
            <a:tbl>
              <a:tblPr>
                <a:noFill/>
                <a:tableStyleId>{3CE6E56F-E824-4B14-A7F9-79F8F25AE2F2}</a:tableStyleId>
              </a:tblPr>
              <a:tblGrid>
                <a:gridCol w="952500"/>
                <a:gridCol w="952500"/>
              </a:tblGrid>
              <a:tr h="476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i="1"/>
                        <a:t>Computer / software / hardware</a:t>
                      </a:r>
                      <a:endParaRPr sz="1000" i="1"/>
                    </a:p>
                  </a:txBody>
                  <a:tcPr marL="28575" marR="28575" marT="19050" marB="19050" anchor="b">
                    <a:lnB w="285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SUM of Estimated Cost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19050" marB="19050" anchor="b">
                    <a:lnR w="9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285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6666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Computer</a:t>
                      </a:r>
                      <a:endParaRPr sz="1000"/>
                    </a:p>
                  </a:txBody>
                  <a:tcPr marL="28575" marR="28575" marT="19050" marB="19050" anchor="b">
                    <a:lnR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560,454.74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285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FFFFFF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Hardware / Other</a:t>
                      </a:r>
                      <a:endParaRPr sz="1000"/>
                    </a:p>
                  </a:txBody>
                  <a:tcPr marL="28575" marR="28575" marT="19050" marB="19050" anchor="b">
                    <a:lnR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142,409.32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Software</a:t>
                      </a:r>
                      <a:endParaRPr sz="1000"/>
                    </a:p>
                  </a:txBody>
                  <a:tcPr marL="28575" marR="28575" marT="19050" marB="19050" anchor="b">
                    <a:lnR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35,552.25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00" name="Google Shape;100;p20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63450" y="1017725"/>
            <a:ext cx="6179475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Innovation! </a:t>
            </a:r>
            <a:endParaRPr/>
          </a:p>
        </p:txBody>
      </p:sp>
      <p:graphicFrame>
        <p:nvGraphicFramePr>
          <p:cNvPr id="106" name="Google Shape;106;p21"/>
          <p:cNvGraphicFramePr/>
          <p:nvPr/>
        </p:nvGraphicFramePr>
        <p:xfrm>
          <a:off x="64125" y="1115300"/>
          <a:ext cx="1905000" cy="990600"/>
        </p:xfrm>
        <a:graphic>
          <a:graphicData uri="http://schemas.openxmlformats.org/drawingml/2006/table">
            <a:tbl>
              <a:tblPr>
                <a:noFill/>
                <a:tableStyleId>{3CE6E56F-E824-4B14-A7F9-79F8F25AE2F2}</a:tableStyleId>
              </a:tblPr>
              <a:tblGrid>
                <a:gridCol w="952500"/>
                <a:gridCol w="952500"/>
              </a:tblGrid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i="1"/>
                        <a:t>Replace/ New</a:t>
                      </a:r>
                      <a:endParaRPr sz="1000" i="1"/>
                    </a:p>
                  </a:txBody>
                  <a:tcPr marL="28575" marR="28575" marT="19050" marB="19050" anchor="b">
                    <a:lnB w="285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SUM of Estimated Cost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19050" marB="19050" anchor="b">
                    <a:lnR w="9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285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6666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New</a:t>
                      </a:r>
                      <a:endParaRPr sz="1000"/>
                    </a:p>
                  </a:txBody>
                  <a:tcPr marL="28575" marR="28575" marT="19050" marB="19050" anchor="b">
                    <a:lnR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11,895.00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285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Replace</a:t>
                      </a:r>
                      <a:endParaRPr sz="1000"/>
                    </a:p>
                  </a:txBody>
                  <a:tcPr marL="28575" marR="28575" marT="19050" marB="19050" anchor="b">
                    <a:lnR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726,521.31</a:t>
                      </a:r>
                      <a:endParaRPr sz="1000"/>
                    </a:p>
                  </a:txBody>
                  <a:tcPr marL="28575" marR="28575" marT="19050" marB="19050" anchor="b">
                    <a:lnL w="9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07" name="Google Shape;107;p21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6800" y="661263"/>
            <a:ext cx="6181098" cy="38209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534</Words>
  <Application>Microsoft Office PowerPoint</Application>
  <PresentationFormat>On-screen Show (16:9)</PresentationFormat>
  <Paragraphs>138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Simple Light</vt:lpstr>
      <vt:lpstr>2019-2020 Annual Tech Request Summary</vt:lpstr>
      <vt:lpstr>Total Ranking  </vt:lpstr>
      <vt:lpstr>Rank 11 - 20</vt:lpstr>
      <vt:lpstr>Rank 21-30</vt:lpstr>
      <vt:lpstr>Rank 31 - 43 </vt:lpstr>
      <vt:lpstr>Requests funded - or pending funding</vt:lpstr>
      <vt:lpstr>Request by Department  </vt:lpstr>
      <vt:lpstr>Areas of Need </vt:lpstr>
      <vt:lpstr>Innovation!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2019-2020 Annual Tech Request Summary</dc:title>
  <dc:creator>Ariane Ahmadian</dc:creator>
  <cp:lastModifiedBy>Ariane Ahmadian</cp:lastModifiedBy>
  <cp:revision>1</cp:revision>
  <dcterms:modified xsi:type="dcterms:W3CDTF">2019-05-15T02:10:09Z</dcterms:modified>
</cp:coreProperties>
</file>